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6" r:id="rId2"/>
  </p:sldMasterIdLst>
  <p:notesMasterIdLst>
    <p:notesMasterId r:id="rId13"/>
  </p:notesMasterIdLst>
  <p:sldIdLst>
    <p:sldId id="800" r:id="rId3"/>
    <p:sldId id="917" r:id="rId4"/>
    <p:sldId id="916" r:id="rId5"/>
    <p:sldId id="879" r:id="rId6"/>
    <p:sldId id="881" r:id="rId7"/>
    <p:sldId id="882" r:id="rId8"/>
    <p:sldId id="311" r:id="rId9"/>
    <p:sldId id="919" r:id="rId10"/>
    <p:sldId id="292" r:id="rId11"/>
    <p:sldId id="308" r:id="rId1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64">
          <p15:clr>
            <a:srgbClr val="A4A3A4"/>
          </p15:clr>
        </p15:guide>
        <p15:guide id="2" pos="3869">
          <p15:clr>
            <a:srgbClr val="A4A3A4"/>
          </p15:clr>
        </p15:guide>
        <p15:guide id="3" orient="horz" pos="409">
          <p15:clr>
            <a:srgbClr val="A4A3A4"/>
          </p15:clr>
        </p15:guide>
        <p15:guide id="4" pos="3854">
          <p15:clr>
            <a:srgbClr val="A4A3A4"/>
          </p15:clr>
        </p15:guide>
        <p15:guide id="5" orient="horz" pos="2143">
          <p15:clr>
            <a:srgbClr val="A4A3A4"/>
          </p15:clr>
        </p15:guide>
        <p15:guide id="6" pos="394">
          <p15:clr>
            <a:srgbClr val="A4A3A4"/>
          </p15:clr>
        </p15:guide>
        <p15:guide id="7" orient="horz" pos="2516">
          <p15:clr>
            <a:srgbClr val="A4A3A4"/>
          </p15:clr>
        </p15:guide>
        <p15:guide id="8" orient="horz" pos="609">
          <p15:clr>
            <a:srgbClr val="A4A3A4"/>
          </p15:clr>
        </p15:guide>
        <p15:guide id="9" orient="horz" pos="2287">
          <p15:clr>
            <a:srgbClr val="A4A3A4"/>
          </p15:clr>
        </p15:guide>
        <p15:guide id="10" pos="5861">
          <p15:clr>
            <a:srgbClr val="A4A3A4"/>
          </p15:clr>
        </p15:guide>
        <p15:guide id="11" pos="1522">
          <p15:clr>
            <a:srgbClr val="A4A3A4"/>
          </p15:clr>
        </p15:guide>
        <p15:guide id="12" orient="horz" pos="815">
          <p15:clr>
            <a:srgbClr val="A4A3A4"/>
          </p15:clr>
        </p15:guide>
        <p15:guide id="13" orient="horz" pos="561">
          <p15:clr>
            <a:srgbClr val="A4A3A4"/>
          </p15:clr>
        </p15:guide>
        <p15:guide id="14" orient="horz" pos="2375">
          <p15:clr>
            <a:srgbClr val="A4A3A4"/>
          </p15:clr>
        </p15:guide>
        <p15:guide id="15" orient="horz" pos="4266">
          <p15:clr>
            <a:srgbClr val="A4A3A4"/>
          </p15:clr>
        </p15:guide>
        <p15:guide id="16" orient="horz" pos="1997">
          <p15:clr>
            <a:srgbClr val="A4A3A4"/>
          </p15:clr>
        </p15:guide>
        <p15:guide id="17" orient="horz" pos="4245">
          <p15:clr>
            <a:srgbClr val="A4A3A4"/>
          </p15:clr>
        </p15:guide>
        <p15:guide id="18" orient="horz" pos="4158">
          <p15:clr>
            <a:srgbClr val="A4A3A4"/>
          </p15:clr>
        </p15:guide>
        <p15:guide id="19" orient="horz" pos="4319">
          <p15:clr>
            <a:srgbClr val="A4A3A4"/>
          </p15:clr>
        </p15:guide>
        <p15:guide id="20" orient="horz" pos="4255">
          <p15:clr>
            <a:srgbClr val="A4A3A4"/>
          </p15:clr>
        </p15:guide>
        <p15:guide id="21" orient="horz" pos="4213">
          <p15:clr>
            <a:srgbClr val="A4A3A4"/>
          </p15:clr>
        </p15:guide>
        <p15:guide id="22" pos="4627">
          <p15:clr>
            <a:srgbClr val="A4A3A4"/>
          </p15:clr>
        </p15:guide>
        <p15:guide id="23" orient="horz" pos="2592">
          <p15:clr>
            <a:srgbClr val="A4A3A4"/>
          </p15:clr>
        </p15:guide>
        <p15:guide id="24">
          <p15:clr>
            <a:srgbClr val="A4A3A4"/>
          </p15:clr>
        </p15:guide>
        <p15:guide id="25" pos="488">
          <p15:clr>
            <a:srgbClr val="A4A3A4"/>
          </p15:clr>
        </p15:guide>
        <p15:guide id="26" pos="3078">
          <p15:clr>
            <a:srgbClr val="A4A3A4"/>
          </p15:clr>
        </p15:guide>
        <p15:guide id="27" orient="horz" pos="267">
          <p15:clr>
            <a:srgbClr val="A4A3A4"/>
          </p15:clr>
        </p15:guide>
        <p15:guide id="28" orient="horz" pos="655">
          <p15:clr>
            <a:srgbClr val="A4A3A4"/>
          </p15:clr>
        </p15:guide>
        <p15:guide id="29" orient="horz" pos="811">
          <p15:clr>
            <a:srgbClr val="A4A3A4"/>
          </p15:clr>
        </p15:guide>
        <p15:guide id="30" orient="horz" pos="4256">
          <p15:clr>
            <a:srgbClr val="A4A3A4"/>
          </p15:clr>
        </p15:guide>
        <p15:guide id="31" orient="horz" pos="963">
          <p15:clr>
            <a:srgbClr val="A4A3A4"/>
          </p15:clr>
        </p15:guide>
        <p15:guide id="32" pos="384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AD26"/>
    <a:srgbClr val="5089BC"/>
    <a:srgbClr val="FF0000"/>
    <a:srgbClr val="3525B6"/>
    <a:srgbClr val="FFAEB2"/>
    <a:srgbClr val="184FB6"/>
    <a:srgbClr val="1D4B87"/>
    <a:srgbClr val="0D919E"/>
    <a:srgbClr val="4BB69D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17" autoAdjust="0"/>
    <p:restoredTop sz="94291" autoAdjust="0"/>
  </p:normalViewPr>
  <p:slideViewPr>
    <p:cSldViewPr>
      <p:cViewPr varScale="1">
        <p:scale>
          <a:sx n="68" d="100"/>
          <a:sy n="68" d="100"/>
        </p:scale>
        <p:origin x="912" y="66"/>
      </p:cViewPr>
      <p:guideLst>
        <p:guide orient="horz" pos="1764"/>
        <p:guide pos="3869"/>
        <p:guide orient="horz" pos="409"/>
        <p:guide pos="3854"/>
        <p:guide orient="horz" pos="2143"/>
        <p:guide pos="394"/>
        <p:guide orient="horz" pos="2516"/>
        <p:guide orient="horz" pos="609"/>
        <p:guide orient="horz" pos="2287"/>
        <p:guide pos="5861"/>
        <p:guide pos="1522"/>
        <p:guide orient="horz" pos="815"/>
        <p:guide orient="horz" pos="561"/>
        <p:guide orient="horz" pos="2375"/>
        <p:guide orient="horz" pos="4266"/>
        <p:guide orient="horz" pos="1997"/>
        <p:guide orient="horz" pos="4245"/>
        <p:guide orient="horz" pos="4158"/>
        <p:guide orient="horz" pos="4319"/>
        <p:guide orient="horz" pos="4255"/>
        <p:guide orient="horz" pos="4213"/>
        <p:guide pos="4627"/>
        <p:guide orient="horz" pos="2592"/>
        <p:guide/>
        <p:guide pos="488"/>
        <p:guide pos="3078"/>
        <p:guide orient="horz" pos="267"/>
        <p:guide orient="horz" pos="655"/>
        <p:guide orient="horz" pos="811"/>
        <p:guide orient="horz" pos="4256"/>
        <p:guide orient="horz" pos="963"/>
        <p:guide pos="384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1440"/>
    </p:cViewPr>
  </p:sorterViewPr>
  <p:notesViewPr>
    <p:cSldViewPr snapToGrid="0" snapToObjects="1" showGuides="1">
      <p:cViewPr varScale="1">
        <p:scale>
          <a:sx n="75" d="100"/>
          <a:sy n="75" d="100"/>
        </p:scale>
        <p:origin x="-3680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MFS\Departamentos\Dir%20Administraci&#243;n\Planeamiento%20y%20Control%20de%20Gesti&#243;n%20y%20Costos\2019\Comparativo%20Pto%202019%20vs.%20real%2020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MFS\Departamentos\Dir%20Administraci&#243;n\Planeamiento%20y%20Control%20de%20Gesti&#243;n%20y%20Costos\2019\Comparativo%20Pto%202019%20vs.%20real%20201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MFS\Departamentos\Dir%20Administraci&#243;n\Planeamiento%20y%20Control%20de%20Gesti&#243;n%20y%20Costos\2019\Comparativo%20Pto%202019%20vs.%20real%202018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MFS\Departamentos\Dir%20Administraci&#243;n\Planeamiento%20y%20Control%20de%20Gesti&#243;n%20y%20Costos\2019\Comparativo%20Pto%202019%20vs.%20real%202018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FMFS\Departamentos\Dir%20Administraci&#243;n\Planeamiento%20y%20Control%20de%20Gesti&#243;n%20y%20Costos\2019\Comparativo%20Pto%202019%20vs.%20real%202018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FMFS\Departamentos\Dir%20Administraci&#243;n\Planeamiento%20y%20Control%20de%20Gesti&#243;n%20y%20Costos\2019\Comparativo%20Pto%202019%20vs.%20real%202018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Hoja1!$C$65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Hoja1!$B$66</c:f>
              <c:strCache>
                <c:ptCount val="1"/>
                <c:pt idx="0">
                  <c:v>MUNICIÓN CC 9 X 19MM.</c:v>
                </c:pt>
              </c:strCache>
            </c:strRef>
          </c:cat>
          <c:val>
            <c:numRef>
              <c:f>Hoja1!$C$66</c:f>
              <c:numCache>
                <c:formatCode>#,##0</c:formatCode>
                <c:ptCount val="1"/>
                <c:pt idx="0">
                  <c:v>81.355164096733304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9D-46E8-B39A-A4C38558A145}"/>
            </c:ext>
          </c:extLst>
        </c:ser>
        <c:ser>
          <c:idx val="1"/>
          <c:order val="1"/>
          <c:tx>
            <c:strRef>
              <c:f>Hoja1!$H$65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Hoja1!$B$66</c:f>
              <c:strCache>
                <c:ptCount val="1"/>
                <c:pt idx="0">
                  <c:v>MUNICIÓN CC 9 X 19MM.</c:v>
                </c:pt>
              </c:strCache>
            </c:strRef>
          </c:cat>
          <c:val>
            <c:numRef>
              <c:f>Hoja1!$H$66</c:f>
              <c:numCache>
                <c:formatCode>#,##0</c:formatCode>
                <c:ptCount val="1"/>
                <c:pt idx="0">
                  <c:v>181.72167111719997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9D-46E8-B39A-A4C38558A1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7509760"/>
        <c:axId val="187532032"/>
      </c:barChart>
      <c:catAx>
        <c:axId val="187509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87532032"/>
        <c:crosses val="autoZero"/>
        <c:auto val="1"/>
        <c:lblAlgn val="ctr"/>
        <c:lblOffset val="100"/>
        <c:noMultiLvlLbl val="0"/>
      </c:catAx>
      <c:valAx>
        <c:axId val="187532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87509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Hoja1!$C$67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Hoja1!$B$68</c:f>
              <c:strCache>
                <c:ptCount val="1"/>
                <c:pt idx="0">
                  <c:v>MUNICIÓN CC .22</c:v>
                </c:pt>
              </c:strCache>
            </c:strRef>
          </c:cat>
          <c:val>
            <c:numRef>
              <c:f>Hoja1!$C$68</c:f>
              <c:numCache>
                <c:formatCode>#,##0</c:formatCode>
                <c:ptCount val="1"/>
                <c:pt idx="0">
                  <c:v>4.8676288670367995E-2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46-4D36-A881-1C85230785DE}"/>
            </c:ext>
          </c:extLst>
        </c:ser>
        <c:ser>
          <c:idx val="1"/>
          <c:order val="1"/>
          <c:tx>
            <c:strRef>
              <c:f>Hoja1!$H$67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Hoja1!$B$68</c:f>
              <c:strCache>
                <c:ptCount val="1"/>
                <c:pt idx="0">
                  <c:v>MUNICIÓN CC .22</c:v>
                </c:pt>
              </c:strCache>
            </c:strRef>
          </c:cat>
          <c:val>
            <c:numRef>
              <c:f>Hoja1!$H$68</c:f>
              <c:numCache>
                <c:formatCode>#,##0</c:formatCode>
                <c:ptCount val="1"/>
                <c:pt idx="0">
                  <c:v>44.120509387199995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46-4D36-A881-1C85230785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7553664"/>
        <c:axId val="187555200"/>
      </c:barChart>
      <c:catAx>
        <c:axId val="18755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87555200"/>
        <c:crosses val="autoZero"/>
        <c:auto val="1"/>
        <c:lblAlgn val="ctr"/>
        <c:lblOffset val="100"/>
        <c:noMultiLvlLbl val="0"/>
      </c:catAx>
      <c:valAx>
        <c:axId val="187555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87553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Hoja1!$C$69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Hoja1!$B$70</c:f>
              <c:strCache>
                <c:ptCount val="1"/>
                <c:pt idx="0">
                  <c:v>CHALECOS</c:v>
                </c:pt>
              </c:strCache>
            </c:strRef>
          </c:cat>
          <c:val>
            <c:numRef>
              <c:f>Hoja1!$C$70</c:f>
              <c:numCache>
                <c:formatCode>#,##0</c:formatCode>
                <c:ptCount val="1"/>
                <c:pt idx="0">
                  <c:v>137.127080001813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E7-445B-AA52-8F06E82BBD41}"/>
            </c:ext>
          </c:extLst>
        </c:ser>
        <c:ser>
          <c:idx val="1"/>
          <c:order val="1"/>
          <c:tx>
            <c:strRef>
              <c:f>Hoja1!$H$69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Hoja1!$B$70</c:f>
              <c:strCache>
                <c:ptCount val="1"/>
                <c:pt idx="0">
                  <c:v>CHALECOS</c:v>
                </c:pt>
              </c:strCache>
            </c:strRef>
          </c:cat>
          <c:val>
            <c:numRef>
              <c:f>Hoja1!$H$70</c:f>
              <c:numCache>
                <c:formatCode>#,##0</c:formatCode>
                <c:ptCount val="1"/>
                <c:pt idx="0">
                  <c:v>513.27663133567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E7-445B-AA52-8F06E82BBD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8035840"/>
        <c:axId val="188037376"/>
      </c:barChart>
      <c:catAx>
        <c:axId val="188035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88037376"/>
        <c:crosses val="autoZero"/>
        <c:auto val="1"/>
        <c:lblAlgn val="ctr"/>
        <c:lblOffset val="100"/>
        <c:noMultiLvlLbl val="0"/>
      </c:catAx>
      <c:valAx>
        <c:axId val="188037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88035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Hoja1!$C$71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Hoja1!$B$72</c:f>
              <c:strCache>
                <c:ptCount val="1"/>
                <c:pt idx="0">
                  <c:v>ÁCIDO NÍTRICO 98% FASON</c:v>
                </c:pt>
              </c:strCache>
            </c:strRef>
          </c:cat>
          <c:val>
            <c:numRef>
              <c:f>Hoja1!$C$72</c:f>
              <c:numCache>
                <c:formatCode>#,##0</c:formatCode>
                <c:ptCount val="1"/>
                <c:pt idx="0">
                  <c:v>105.796479891801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90-4D41-BF4A-CA5B5DAF5BAC}"/>
            </c:ext>
          </c:extLst>
        </c:ser>
        <c:ser>
          <c:idx val="1"/>
          <c:order val="1"/>
          <c:tx>
            <c:strRef>
              <c:f>Hoja1!$H$71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Hoja1!$B$72</c:f>
              <c:strCache>
                <c:ptCount val="1"/>
                <c:pt idx="0">
                  <c:v>ÁCIDO NÍTRICO 98% FASON</c:v>
                </c:pt>
              </c:strCache>
            </c:strRef>
          </c:cat>
          <c:val>
            <c:numRef>
              <c:f>Hoja1!$H$72</c:f>
              <c:numCache>
                <c:formatCode>#,##0</c:formatCode>
                <c:ptCount val="1"/>
                <c:pt idx="0">
                  <c:v>202.13697431895199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90-4D41-BF4A-CA5B5DAF5B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8075392"/>
        <c:axId val="188085376"/>
      </c:barChart>
      <c:catAx>
        <c:axId val="188075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88085376"/>
        <c:crosses val="autoZero"/>
        <c:auto val="1"/>
        <c:lblAlgn val="ctr"/>
        <c:lblOffset val="100"/>
        <c:noMultiLvlLbl val="0"/>
      </c:catAx>
      <c:valAx>
        <c:axId val="188085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88075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Hoja1!$C$73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Hoja1!$B$74</c:f>
              <c:strCache>
                <c:ptCount val="1"/>
                <c:pt idx="0">
                  <c:v>NITRATO DE AMONIO</c:v>
                </c:pt>
              </c:strCache>
            </c:strRef>
          </c:cat>
          <c:val>
            <c:numRef>
              <c:f>Hoja1!$C$74</c:f>
              <c:numCache>
                <c:formatCode>#,##0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57-40D0-B7BC-A9CF96B934ED}"/>
            </c:ext>
          </c:extLst>
        </c:ser>
        <c:ser>
          <c:idx val="1"/>
          <c:order val="1"/>
          <c:tx>
            <c:strRef>
              <c:f>Hoja1!$H$73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Hoja1!$B$74</c:f>
              <c:strCache>
                <c:ptCount val="1"/>
                <c:pt idx="0">
                  <c:v>NITRATO DE AMONIO</c:v>
                </c:pt>
              </c:strCache>
            </c:strRef>
          </c:cat>
          <c:val>
            <c:numRef>
              <c:f>Hoja1!$H$74</c:f>
              <c:numCache>
                <c:formatCode>#,##0</c:formatCode>
                <c:ptCount val="1"/>
                <c:pt idx="0">
                  <c:v>12.5285236363636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57-40D0-B7BC-A9CF96B934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8102912"/>
        <c:axId val="188116992"/>
      </c:barChart>
      <c:catAx>
        <c:axId val="188102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88116992"/>
        <c:crosses val="autoZero"/>
        <c:auto val="1"/>
        <c:lblAlgn val="ctr"/>
        <c:lblOffset val="100"/>
        <c:noMultiLvlLbl val="0"/>
      </c:catAx>
      <c:valAx>
        <c:axId val="188116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88102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Hoja1!$C$75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Hoja1!$B$76</c:f>
              <c:strCache>
                <c:ptCount val="1"/>
                <c:pt idx="0">
                  <c:v>VAGONES</c:v>
                </c:pt>
              </c:strCache>
            </c:strRef>
          </c:cat>
          <c:val>
            <c:numRef>
              <c:f>Hoja1!$C$76</c:f>
              <c:numCache>
                <c:formatCode>#,##0</c:formatCode>
                <c:ptCount val="1"/>
                <c:pt idx="0">
                  <c:v>20.489353082641401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77-46AA-935F-45269ACC70E0}"/>
            </c:ext>
          </c:extLst>
        </c:ser>
        <c:ser>
          <c:idx val="1"/>
          <c:order val="1"/>
          <c:tx>
            <c:strRef>
              <c:f>Hoja1!$H$75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Hoja1!$B$76</c:f>
              <c:strCache>
                <c:ptCount val="1"/>
                <c:pt idx="0">
                  <c:v>VAGONES</c:v>
                </c:pt>
              </c:strCache>
            </c:strRef>
          </c:cat>
          <c:val>
            <c:numRef>
              <c:f>Hoja1!$H$76</c:f>
              <c:numCache>
                <c:formatCode>#,##0</c:formatCode>
                <c:ptCount val="1"/>
                <c:pt idx="0">
                  <c:v>93.653999999999996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77-46AA-935F-45269ACC70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8159104"/>
        <c:axId val="188160640"/>
      </c:barChart>
      <c:catAx>
        <c:axId val="188159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88160640"/>
        <c:crosses val="autoZero"/>
        <c:auto val="1"/>
        <c:lblAlgn val="ctr"/>
        <c:lblOffset val="100"/>
        <c:noMultiLvlLbl val="0"/>
      </c:catAx>
      <c:valAx>
        <c:axId val="188160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88159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D9C23A-9668-6447-AD66-FA9D5AF47766}" type="datetimeFigureOut">
              <a:rPr lang="es-ES" smtClean="0"/>
              <a:t>30/01/2019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0D2F83-F133-1047-A8E8-31B01A64DCE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853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D2F83-F133-1047-A8E8-31B01A64DCED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3985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D2F83-F133-1047-A8E8-31B01A64DCED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9328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D2F83-F133-1047-A8E8-31B01A64DCED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2922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D2F83-F133-1047-A8E8-31B01A64DCED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3985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D2F83-F133-1047-A8E8-31B01A64DCED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3985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D2F83-F133-1047-A8E8-31B01A64DCED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39855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3781756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D2F83-F133-1047-A8E8-31B01A64DCED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39855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889303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941CE-40CF-4E22-92C9-AA7008DF42A6}" type="datetimeFigureOut">
              <a:rPr lang="es-AR" smtClean="0"/>
              <a:t>30/1/2019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57EC-4425-4F26-9355-A50041E82F7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47708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CB86-D9D7-1342-8752-B9545C37E5EE}" type="datetime1">
              <a:rPr lang="es-AR" smtClean="0"/>
              <a:t>30/1/2019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CBB1-D777-4E41-B11B-0822F06EBC1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39666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9295044" y="6496779"/>
            <a:ext cx="2844800" cy="366183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9pPr>
          </a:lstStyle>
          <a:p>
            <a:fld id="{7FC19F6C-6EE8-4B3B-9DF7-6B51F52E93A0}" type="slidenum">
              <a:rPr lang="en-US" sz="1500" smtClean="0"/>
              <a:pPr/>
              <a:t>‹Nº›</a:t>
            </a:fld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09499110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941CE-40CF-4E22-92C9-AA7008DF42A6}" type="datetimeFigureOut">
              <a:rPr lang="es-AR" smtClean="0"/>
              <a:t>30/1/2019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C57EC-4425-4F26-9355-A50041E82F7A}" type="slidenum">
              <a:rPr lang="es-AR" smtClean="0"/>
              <a:t>‹Nº›</a:t>
            </a:fld>
            <a:endParaRPr lang="es-AR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1219200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</p:pic>
      <p:sp>
        <p:nvSpPr>
          <p:cNvPr id="9" name="Rectángulo 8"/>
          <p:cNvSpPr/>
          <p:nvPr userDrawn="1"/>
        </p:nvSpPr>
        <p:spPr>
          <a:xfrm>
            <a:off x="0" y="-27384"/>
            <a:ext cx="12192000" cy="43204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/>
          <p:cNvSpPr/>
          <p:nvPr userDrawn="1"/>
        </p:nvSpPr>
        <p:spPr>
          <a:xfrm>
            <a:off x="1588" y="6421586"/>
            <a:ext cx="12192000" cy="43204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1 CuadroTexto"/>
          <p:cNvSpPr txBox="1"/>
          <p:nvPr userDrawn="1"/>
        </p:nvSpPr>
        <p:spPr>
          <a:xfrm>
            <a:off x="39961" y="6469211"/>
            <a:ext cx="6840760" cy="338550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/>
            <a:r>
              <a:rPr lang="es-AR" b="1" dirty="0">
                <a:solidFill>
                  <a:schemeClr val="bg1"/>
                </a:solidFill>
                <a:latin typeface="Geneva"/>
                <a:cs typeface="Geneva"/>
              </a:rPr>
              <a:t>Secretaría de Investigación, Política Industrial y Producción para la Defensa</a:t>
            </a:r>
          </a:p>
        </p:txBody>
      </p:sp>
    </p:spTree>
    <p:extLst>
      <p:ext uri="{BB962C8B-B14F-4D97-AF65-F5344CB8AC3E}">
        <p14:creationId xmlns:p14="http://schemas.microsoft.com/office/powerpoint/2010/main" val="82653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5521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emf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.xlsx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image" Target="../media/image4.png"/><Relationship Id="rId7" Type="http://schemas.openxmlformats.org/officeDocument/2006/relationships/chart" Target="../charts/chart3.xml"/><Relationship Id="rId12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11" Type="http://schemas.openxmlformats.org/officeDocument/2006/relationships/image" Target="../media/image11.png"/><Relationship Id="rId5" Type="http://schemas.openxmlformats.org/officeDocument/2006/relationships/chart" Target="../charts/chart1.xml"/><Relationship Id="rId10" Type="http://schemas.openxmlformats.org/officeDocument/2006/relationships/chart" Target="../charts/chart6.xml"/><Relationship Id="rId4" Type="http://schemas.openxmlformats.org/officeDocument/2006/relationships/image" Target="../media/image10.png"/><Relationship Id="rId9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PROYECTO%20PROTOCOLO%20DE%20DENUNCIA.pdf" TargetMode="External"/><Relationship Id="rId5" Type="http://schemas.openxmlformats.org/officeDocument/2006/relationships/hyperlink" Target="Codigo%20de%20&#201;tica%20-%20DGFM.pdf" TargetMode="Externa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Archivo:DGFM logotip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840" y="2284301"/>
            <a:ext cx="2335496" cy="2232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4" descr="C:\Users\juancruz.garciabourg\Desktop\DN´P\MD-EC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5841" y="6237312"/>
            <a:ext cx="2292903" cy="762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ADC9B134-F0A7-47ED-8BE3-999E7A305E05}"/>
              </a:ext>
            </a:extLst>
          </p:cNvPr>
          <p:cNvSpPr txBox="1"/>
          <p:nvPr/>
        </p:nvSpPr>
        <p:spPr>
          <a:xfrm>
            <a:off x="7104112" y="5445224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>
                <a:solidFill>
                  <a:schemeClr val="accent1">
                    <a:lumMod val="75000"/>
                  </a:schemeClr>
                </a:solidFill>
              </a:rPr>
              <a:t>Reunión Enero 24 de 2019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7D68020-F57E-4ED8-87A0-BA5FED7006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237312"/>
            <a:ext cx="12192000" cy="62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003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134891F-E7EB-4956-94C1-EFB7B5EC5343}"/>
              </a:ext>
            </a:extLst>
          </p:cNvPr>
          <p:cNvSpPr txBox="1"/>
          <p:nvPr/>
        </p:nvSpPr>
        <p:spPr>
          <a:xfrm>
            <a:off x="674237" y="914400"/>
            <a:ext cx="3657600" cy="28875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Muchas Gracias</a:t>
            </a:r>
          </a:p>
        </p:txBody>
      </p:sp>
      <p:cxnSp>
        <p:nvCxnSpPr>
          <p:cNvPr id="18" name="Straight Connector 14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n 2">
            <a:extLst>
              <a:ext uri="{FF2B5EF4-FFF2-40B4-BE49-F238E27FC236}">
                <a16:creationId xmlns:a16="http://schemas.microsoft.com/office/drawing/2014/main" id="{AF6DD073-EC89-4D4F-8D5F-664B44C63B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822" y="1384987"/>
            <a:ext cx="6553545" cy="4095967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F2EF662D-81FA-4540-B5AB-05EDF1BA606D}"/>
              </a:ext>
            </a:extLst>
          </p:cNvPr>
          <p:cNvSpPr txBox="1"/>
          <p:nvPr/>
        </p:nvSpPr>
        <p:spPr>
          <a:xfrm>
            <a:off x="826642" y="1117392"/>
            <a:ext cx="96807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spcAft>
                <a:spcPts val="600"/>
              </a:spcAft>
            </a:pPr>
            <a:r>
              <a:rPr lang="es-ES_tradnl" sz="2600" b="1">
                <a:solidFill>
                  <a:srgbClr val="0070C0"/>
                </a:solidFill>
              </a:rPr>
              <a:t> </a:t>
            </a:r>
            <a:endParaRPr lang="es-AR" sz="2600" b="1">
              <a:solidFill>
                <a:srgbClr val="0070C0"/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1C23801-8154-459A-BA6A-8DBE53FDC9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6165305"/>
            <a:ext cx="12192000" cy="623814"/>
          </a:xfrm>
          <a:prstGeom prst="rect">
            <a:avLst/>
          </a:prstGeom>
        </p:spPr>
      </p:pic>
      <p:pic>
        <p:nvPicPr>
          <p:cNvPr id="8" name="Imagen 12" descr="Archivo:DGFM logotipo.jpg">
            <a:extLst>
              <a:ext uri="{FF2B5EF4-FFF2-40B4-BE49-F238E27FC236}">
                <a16:creationId xmlns:a16="http://schemas.microsoft.com/office/drawing/2014/main" id="{D2F51545-A5AE-417A-BB45-26F0BDFAB3A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8531" y="672377"/>
            <a:ext cx="952710" cy="8900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8273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juancruz.garciabourg\Desktop\DN´P\MD-EC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5841" y="6237312"/>
            <a:ext cx="2292903" cy="762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EF48BAFF-FDD7-490A-920E-C44D6EE7472A}"/>
              </a:ext>
            </a:extLst>
          </p:cNvPr>
          <p:cNvSpPr txBox="1"/>
          <p:nvPr/>
        </p:nvSpPr>
        <p:spPr>
          <a:xfrm>
            <a:off x="3935760" y="2852936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F6CA1AC-4F8C-4062-B572-B89A3C9BD8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095072"/>
            <a:ext cx="12192000" cy="762928"/>
          </a:xfrm>
          <a:prstGeom prst="rect">
            <a:avLst/>
          </a:prstGeom>
        </p:spPr>
      </p:pic>
      <p:graphicFrame>
        <p:nvGraphicFramePr>
          <p:cNvPr id="174" name="Objeto 173">
            <a:extLst>
              <a:ext uri="{FF2B5EF4-FFF2-40B4-BE49-F238E27FC236}">
                <a16:creationId xmlns:a16="http://schemas.microsoft.com/office/drawing/2014/main" id="{B033DA34-B468-4C0A-AAF6-1200B08E14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3851553"/>
              </p:ext>
            </p:extLst>
          </p:nvPr>
        </p:nvGraphicFramePr>
        <p:xfrm>
          <a:off x="1683398" y="1400175"/>
          <a:ext cx="8128000" cy="4657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6" name="Worksheet" r:id="rId6" imgW="25469813" imgH="13601700" progId="Excel.Sheet.12">
                  <p:embed/>
                </p:oleObj>
              </mc:Choice>
              <mc:Fallback>
                <p:oleObj name="Worksheet" r:id="rId6" imgW="25469813" imgH="136017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683398" y="1400175"/>
                        <a:ext cx="8128000" cy="46574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5" name="CuadroTexto 174">
            <a:extLst>
              <a:ext uri="{FF2B5EF4-FFF2-40B4-BE49-F238E27FC236}">
                <a16:creationId xmlns:a16="http://schemas.microsoft.com/office/drawing/2014/main" id="{FE6196DA-1999-43EA-8630-B1A0BEBAE998}"/>
              </a:ext>
            </a:extLst>
          </p:cNvPr>
          <p:cNvSpPr txBox="1"/>
          <p:nvPr/>
        </p:nvSpPr>
        <p:spPr>
          <a:xfrm>
            <a:off x="4151784" y="723900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                         Organigrama</a:t>
            </a:r>
          </a:p>
        </p:txBody>
      </p:sp>
      <p:pic>
        <p:nvPicPr>
          <p:cNvPr id="2103" name="Rectangle 3">
            <a:extLst>
              <a:ext uri="{FF2B5EF4-FFF2-40B4-BE49-F238E27FC236}">
                <a16:creationId xmlns:a16="http://schemas.microsoft.com/office/drawing/2014/main" id="{A81FF475-B078-42AF-BCA7-2282CCEBB085}"/>
              </a:ext>
            </a:extLst>
          </p:cNvPr>
          <p:cNvPicPr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6288" y="14536738"/>
            <a:ext cx="32059562" cy="6529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2" name="Rectangle 58">
            <a:extLst>
              <a:ext uri="{FF2B5EF4-FFF2-40B4-BE49-F238E27FC236}">
                <a16:creationId xmlns:a16="http://schemas.microsoft.com/office/drawing/2014/main" id="{CA165A26-41CB-4175-B6B4-FCAFE16263C4}"/>
              </a:ext>
            </a:extLst>
          </p:cNvPr>
          <p:cNvPicPr>
            <a:picLocks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590700" y="202704700"/>
            <a:ext cx="37936488" cy="1170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1" name="Rectangle 170">
            <a:extLst>
              <a:ext uri="{FF2B5EF4-FFF2-40B4-BE49-F238E27FC236}">
                <a16:creationId xmlns:a16="http://schemas.microsoft.com/office/drawing/2014/main" id="{BD5C9012-2241-49DD-AD8F-E1717404F3C7}"/>
              </a:ext>
            </a:extLst>
          </p:cNvPr>
          <p:cNvPicPr>
            <a:picLocks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831575" y="202782488"/>
            <a:ext cx="43548300" cy="1171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" name="Picture 104">
            <a:extLst>
              <a:ext uri="{FF2B5EF4-FFF2-40B4-BE49-F238E27FC236}">
                <a16:creationId xmlns:a16="http://schemas.microsoft.com/office/drawing/2014/main" id="{FC782DA6-DBD6-451A-A7A3-4FA13CD6BF2B}"/>
              </a:ext>
            </a:extLst>
          </p:cNvPr>
          <p:cNvPicPr>
            <a:picLocks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63" y="995363"/>
            <a:ext cx="350837" cy="9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47" name="Rectangle 58">
            <a:extLst>
              <a:ext uri="{FF2B5EF4-FFF2-40B4-BE49-F238E27FC236}">
                <a16:creationId xmlns:a16="http://schemas.microsoft.com/office/drawing/2014/main" id="{C68E2CFB-1F8A-48B1-A182-77B78A4388C8}"/>
              </a:ext>
            </a:extLst>
          </p:cNvPr>
          <p:cNvPicPr>
            <a:picLocks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590700" y="202704700"/>
            <a:ext cx="37936488" cy="1170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36" name="Rectangle 170">
            <a:extLst>
              <a:ext uri="{FF2B5EF4-FFF2-40B4-BE49-F238E27FC236}">
                <a16:creationId xmlns:a16="http://schemas.microsoft.com/office/drawing/2014/main" id="{41105153-A113-4529-ADE7-B1C720A9F611}"/>
              </a:ext>
            </a:extLst>
          </p:cNvPr>
          <p:cNvPicPr>
            <a:picLocks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831575" y="202782488"/>
            <a:ext cx="43548300" cy="1171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07" name="Picture 159">
            <a:extLst>
              <a:ext uri="{FF2B5EF4-FFF2-40B4-BE49-F238E27FC236}">
                <a16:creationId xmlns:a16="http://schemas.microsoft.com/office/drawing/2014/main" id="{AEFF2E16-DD41-4679-B305-DC00CD802734}"/>
              </a:ext>
            </a:extLst>
          </p:cNvPr>
          <p:cNvPicPr>
            <a:picLocks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63" y="995363"/>
            <a:ext cx="350837" cy="9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02" name="Rectangle 58">
            <a:extLst>
              <a:ext uri="{FF2B5EF4-FFF2-40B4-BE49-F238E27FC236}">
                <a16:creationId xmlns:a16="http://schemas.microsoft.com/office/drawing/2014/main" id="{00933E4D-2250-435A-B322-F57B10728A98}"/>
              </a:ext>
            </a:extLst>
          </p:cNvPr>
          <p:cNvPicPr>
            <a:picLocks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590700" y="202704700"/>
            <a:ext cx="37936488" cy="1170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91" name="Rectangle 170">
            <a:extLst>
              <a:ext uri="{FF2B5EF4-FFF2-40B4-BE49-F238E27FC236}">
                <a16:creationId xmlns:a16="http://schemas.microsoft.com/office/drawing/2014/main" id="{DC44E54F-3250-4725-B5D8-614FFF035F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831575" y="202782488"/>
            <a:ext cx="43548300" cy="1171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Imagen 12" descr="Archivo:DGFM logotipo.jpg">
            <a:extLst>
              <a:ext uri="{FF2B5EF4-FFF2-40B4-BE49-F238E27FC236}">
                <a16:creationId xmlns:a16="http://schemas.microsoft.com/office/drawing/2014/main" id="{E346A9A5-0EE8-4080-9EA9-6C1701CD71DE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5937" y="890318"/>
            <a:ext cx="952710" cy="8900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2460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aralelogramo 14"/>
          <p:cNvSpPr/>
          <p:nvPr/>
        </p:nvSpPr>
        <p:spPr>
          <a:xfrm>
            <a:off x="551384" y="188640"/>
            <a:ext cx="8136904" cy="576064"/>
          </a:xfrm>
          <a:prstGeom prst="parallelogram">
            <a:avLst>
              <a:gd name="adj" fmla="val 3936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200"/>
          </a:p>
        </p:txBody>
      </p:sp>
      <p:sp>
        <p:nvSpPr>
          <p:cNvPr id="22" name="TextBox 8"/>
          <p:cNvSpPr txBox="1"/>
          <p:nvPr/>
        </p:nvSpPr>
        <p:spPr>
          <a:xfrm>
            <a:off x="767409" y="188640"/>
            <a:ext cx="8136903" cy="451406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just">
              <a:lnSpc>
                <a:spcPct val="80000"/>
              </a:lnSpc>
              <a:defRPr/>
            </a:pPr>
            <a:r>
              <a:rPr lang="en-US" altLang="ko-KR" sz="2800" dirty="0">
                <a:solidFill>
                  <a:schemeClr val="accent1">
                    <a:lumMod val="75000"/>
                  </a:schemeClr>
                </a:solidFill>
                <a:cs typeface="Geneva"/>
              </a:rPr>
              <a:t> </a:t>
            </a:r>
            <a:r>
              <a:rPr lang="en-US" altLang="ko-KR" sz="2800" dirty="0" err="1">
                <a:solidFill>
                  <a:schemeClr val="accent1">
                    <a:lumMod val="75000"/>
                  </a:schemeClr>
                </a:solidFill>
                <a:cs typeface="Geneva"/>
              </a:rPr>
              <a:t>Qué</a:t>
            </a:r>
            <a:r>
              <a:rPr lang="en-US" altLang="ko-KR" sz="2800" dirty="0">
                <a:solidFill>
                  <a:schemeClr val="accent1">
                    <a:lumMod val="75000"/>
                  </a:schemeClr>
                </a:solidFill>
                <a:cs typeface="Geneva"/>
              </a:rPr>
              <a:t> </a:t>
            </a:r>
            <a:r>
              <a:rPr lang="en-US" altLang="ko-KR" sz="2800" dirty="0" err="1">
                <a:solidFill>
                  <a:schemeClr val="accent1">
                    <a:lumMod val="75000"/>
                  </a:schemeClr>
                </a:solidFill>
                <a:cs typeface="Geneva"/>
              </a:rPr>
              <a:t>recibimos</a:t>
            </a:r>
            <a:r>
              <a:rPr lang="en-US" altLang="ko-KR" sz="2800" dirty="0">
                <a:solidFill>
                  <a:schemeClr val="accent1">
                    <a:lumMod val="75000"/>
                  </a:schemeClr>
                </a:solidFill>
                <a:cs typeface="Geneva"/>
              </a:rPr>
              <a:t> – </a:t>
            </a:r>
            <a:r>
              <a:rPr lang="en-US" altLang="ko-KR" sz="2800" dirty="0" err="1">
                <a:solidFill>
                  <a:schemeClr val="accent1">
                    <a:lumMod val="75000"/>
                  </a:schemeClr>
                </a:solidFill>
                <a:cs typeface="Geneva"/>
              </a:rPr>
              <a:t>Dónde</a:t>
            </a:r>
            <a:r>
              <a:rPr lang="en-US" altLang="ko-KR" sz="2800" dirty="0">
                <a:solidFill>
                  <a:schemeClr val="accent1">
                    <a:lumMod val="75000"/>
                  </a:schemeClr>
                </a:solidFill>
                <a:cs typeface="Geneva"/>
              </a:rPr>
              <a:t> </a:t>
            </a:r>
            <a:r>
              <a:rPr lang="en-US" altLang="ko-KR" sz="2800" dirty="0" err="1">
                <a:solidFill>
                  <a:schemeClr val="accent1">
                    <a:lumMod val="75000"/>
                  </a:schemeClr>
                </a:solidFill>
                <a:cs typeface="Geneva"/>
              </a:rPr>
              <a:t>estamos</a:t>
            </a:r>
            <a:r>
              <a:rPr lang="en-US" altLang="ko-KR" sz="2800" dirty="0">
                <a:solidFill>
                  <a:schemeClr val="accent1">
                    <a:lumMod val="75000"/>
                  </a:schemeClr>
                </a:solidFill>
                <a:cs typeface="Geneva"/>
              </a:rPr>
              <a:t> – </a:t>
            </a:r>
            <a:r>
              <a:rPr lang="en-US" altLang="ko-KR" sz="2800" dirty="0" err="1">
                <a:solidFill>
                  <a:schemeClr val="accent1">
                    <a:lumMod val="75000"/>
                  </a:schemeClr>
                </a:solidFill>
                <a:cs typeface="Geneva"/>
              </a:rPr>
              <a:t>Dónde</a:t>
            </a:r>
            <a:r>
              <a:rPr lang="en-US" altLang="ko-KR" sz="2800" dirty="0">
                <a:solidFill>
                  <a:schemeClr val="accent1">
                    <a:lumMod val="75000"/>
                  </a:schemeClr>
                </a:solidFill>
                <a:cs typeface="Geneva"/>
              </a:rPr>
              <a:t> </a:t>
            </a:r>
            <a:r>
              <a:rPr lang="en-US" altLang="ko-KR" sz="2800" dirty="0" err="1">
                <a:solidFill>
                  <a:schemeClr val="accent1">
                    <a:lumMod val="75000"/>
                  </a:schemeClr>
                </a:solidFill>
                <a:cs typeface="Geneva"/>
              </a:rPr>
              <a:t>vamos</a:t>
            </a:r>
            <a:endParaRPr lang="ko-KR" altLang="en-US" sz="2800" dirty="0">
              <a:solidFill>
                <a:schemeClr val="accent1">
                  <a:lumMod val="75000"/>
                </a:schemeClr>
              </a:solidFill>
              <a:cs typeface="Geneva"/>
            </a:endParaRPr>
          </a:p>
        </p:txBody>
      </p:sp>
      <p:sp>
        <p:nvSpPr>
          <p:cNvPr id="95" name="CuadroTexto 94"/>
          <p:cNvSpPr txBox="1"/>
          <p:nvPr/>
        </p:nvSpPr>
        <p:spPr>
          <a:xfrm>
            <a:off x="119336" y="4663876"/>
            <a:ext cx="2946325" cy="720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 anchor="ctr">
            <a:noAutofit/>
          </a:bodyPr>
          <a:lstStyle/>
          <a:p>
            <a:r>
              <a:rPr lang="es-ES" sz="1400" b="1" dirty="0">
                <a:solidFill>
                  <a:schemeClr val="bg1"/>
                </a:solidFill>
              </a:rPr>
              <a:t>RELACIÓN MOI / MOD</a:t>
            </a:r>
          </a:p>
        </p:txBody>
      </p:sp>
      <p:sp>
        <p:nvSpPr>
          <p:cNvPr id="97" name="CuadroTexto 96"/>
          <p:cNvSpPr txBox="1"/>
          <p:nvPr/>
        </p:nvSpPr>
        <p:spPr>
          <a:xfrm>
            <a:off x="119336" y="2218019"/>
            <a:ext cx="2946325" cy="720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 anchor="ctr">
            <a:noAutofit/>
          </a:bodyPr>
          <a:lstStyle>
            <a:defPPr>
              <a:defRPr lang="es-AR"/>
            </a:defPPr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s-ES" sz="1400" dirty="0"/>
              <a:t>VENTAS (millones ) </a:t>
            </a:r>
          </a:p>
        </p:txBody>
      </p:sp>
      <p:sp>
        <p:nvSpPr>
          <p:cNvPr id="98" name="CuadroTexto 97"/>
          <p:cNvSpPr txBox="1"/>
          <p:nvPr/>
        </p:nvSpPr>
        <p:spPr>
          <a:xfrm>
            <a:off x="3188335" y="1573102"/>
            <a:ext cx="2880000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ES" sz="1800" b="1" dirty="0">
                <a:solidFill>
                  <a:schemeClr val="bg1"/>
                </a:solidFill>
              </a:rPr>
              <a:t>QUÉ RECIBIMOS</a:t>
            </a:r>
          </a:p>
          <a:p>
            <a:pPr algn="ctr"/>
            <a:r>
              <a:rPr lang="es-ES" b="1" dirty="0">
                <a:solidFill>
                  <a:schemeClr val="bg1"/>
                </a:solidFill>
              </a:rPr>
              <a:t>        2015        |  Agosto 2017</a:t>
            </a:r>
            <a:endParaRPr lang="es-ES" sz="1800" b="1" dirty="0">
              <a:solidFill>
                <a:schemeClr val="bg1"/>
              </a:solidFill>
            </a:endParaRPr>
          </a:p>
        </p:txBody>
      </p:sp>
      <p:sp>
        <p:nvSpPr>
          <p:cNvPr id="99" name="CuadroTexto 98"/>
          <p:cNvSpPr txBox="1"/>
          <p:nvPr/>
        </p:nvSpPr>
        <p:spPr>
          <a:xfrm>
            <a:off x="6149737" y="1575643"/>
            <a:ext cx="2880000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ES" sz="1800" b="1" dirty="0">
                <a:solidFill>
                  <a:schemeClr val="bg1"/>
                </a:solidFill>
              </a:rPr>
              <a:t>DÓNDE ESTAMOS</a:t>
            </a:r>
          </a:p>
          <a:p>
            <a:pPr algn="ctr"/>
            <a:r>
              <a:rPr lang="es-ES" b="1" dirty="0">
                <a:solidFill>
                  <a:schemeClr val="bg1"/>
                </a:solidFill>
              </a:rPr>
              <a:t>2018</a:t>
            </a:r>
            <a:endParaRPr lang="es-ES" sz="1800" b="1" dirty="0">
              <a:solidFill>
                <a:schemeClr val="bg1"/>
              </a:solidFill>
            </a:endParaRPr>
          </a:p>
        </p:txBody>
      </p:sp>
      <p:sp>
        <p:nvSpPr>
          <p:cNvPr id="100" name="CuadroTexto 99"/>
          <p:cNvSpPr txBox="1"/>
          <p:nvPr/>
        </p:nvSpPr>
        <p:spPr>
          <a:xfrm>
            <a:off x="9120656" y="1572269"/>
            <a:ext cx="2880000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ES" sz="1800" b="1" dirty="0">
                <a:solidFill>
                  <a:schemeClr val="bg1"/>
                </a:solidFill>
              </a:rPr>
              <a:t>DÓNDE VAMOS</a:t>
            </a:r>
          </a:p>
          <a:p>
            <a:pPr algn="ctr"/>
            <a:r>
              <a:rPr lang="es-ES" b="1" dirty="0">
                <a:solidFill>
                  <a:schemeClr val="bg1"/>
                </a:solidFill>
              </a:rPr>
              <a:t>2019</a:t>
            </a:r>
            <a:endParaRPr lang="es-ES" sz="1800" b="1" dirty="0">
              <a:solidFill>
                <a:schemeClr val="bg1"/>
              </a:solidFill>
            </a:endParaRPr>
          </a:p>
        </p:txBody>
      </p:sp>
      <p:sp>
        <p:nvSpPr>
          <p:cNvPr id="101" name="CuadroTexto 100"/>
          <p:cNvSpPr txBox="1"/>
          <p:nvPr/>
        </p:nvSpPr>
        <p:spPr>
          <a:xfrm>
            <a:off x="4685656" y="4663876"/>
            <a:ext cx="1382678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s-ES" sz="1600" b="1" dirty="0">
                <a:solidFill>
                  <a:srgbClr val="FF0000"/>
                </a:solidFill>
              </a:rPr>
              <a:t>60 / 40</a:t>
            </a:r>
          </a:p>
        </p:txBody>
      </p:sp>
      <p:sp>
        <p:nvSpPr>
          <p:cNvPr id="103" name="CuadroTexto 102"/>
          <p:cNvSpPr txBox="1"/>
          <p:nvPr/>
        </p:nvSpPr>
        <p:spPr>
          <a:xfrm>
            <a:off x="4685656" y="2218019"/>
            <a:ext cx="1382678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b">
            <a:noAutofit/>
          </a:bodyPr>
          <a:lstStyle/>
          <a:p>
            <a:pPr algn="ctr"/>
            <a:r>
              <a:rPr lang="es-ES" sz="1400" b="1" dirty="0">
                <a:solidFill>
                  <a:srgbClr val="FF0000"/>
                </a:solidFill>
              </a:rPr>
              <a:t>690</a:t>
            </a:r>
          </a:p>
          <a:p>
            <a:pPr algn="ctr"/>
            <a:endParaRPr lang="es-ES" sz="1600" b="1" dirty="0">
              <a:solidFill>
                <a:srgbClr val="FF0000"/>
              </a:solidFill>
            </a:endParaRPr>
          </a:p>
        </p:txBody>
      </p:sp>
      <p:sp>
        <p:nvSpPr>
          <p:cNvPr id="104" name="CuadroTexto 103"/>
          <p:cNvSpPr txBox="1"/>
          <p:nvPr/>
        </p:nvSpPr>
        <p:spPr>
          <a:xfrm>
            <a:off x="125339" y="3845173"/>
            <a:ext cx="2946325" cy="720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 anchor="ctr">
            <a:noAutofit/>
          </a:bodyPr>
          <a:lstStyle>
            <a:defPPr>
              <a:defRPr lang="es-AR"/>
            </a:defPPr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s-ES" sz="1400" dirty="0"/>
              <a:t>ESTRUCTURA PERSONAL</a:t>
            </a:r>
          </a:p>
        </p:txBody>
      </p:sp>
      <p:sp>
        <p:nvSpPr>
          <p:cNvPr id="105" name="CuadroTexto 104"/>
          <p:cNvSpPr txBox="1"/>
          <p:nvPr/>
        </p:nvSpPr>
        <p:spPr>
          <a:xfrm>
            <a:off x="4685656" y="4287472"/>
            <a:ext cx="1382678" cy="26460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s-ES" sz="1600" b="1" dirty="0">
                <a:solidFill>
                  <a:srgbClr val="FF0000"/>
                </a:solidFill>
              </a:rPr>
              <a:t>1.960</a:t>
            </a:r>
          </a:p>
        </p:txBody>
      </p:sp>
      <p:sp>
        <p:nvSpPr>
          <p:cNvPr id="108" name="CuadroTexto 107"/>
          <p:cNvSpPr txBox="1"/>
          <p:nvPr/>
        </p:nvSpPr>
        <p:spPr>
          <a:xfrm>
            <a:off x="6149737" y="4663876"/>
            <a:ext cx="28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s-ES" sz="1600" b="1" dirty="0">
                <a:solidFill>
                  <a:schemeClr val="accent6"/>
                </a:solidFill>
              </a:rPr>
              <a:t>50 / 50</a:t>
            </a:r>
          </a:p>
        </p:txBody>
      </p:sp>
      <p:sp>
        <p:nvSpPr>
          <p:cNvPr id="110" name="CuadroTexto 109"/>
          <p:cNvSpPr txBox="1"/>
          <p:nvPr/>
        </p:nvSpPr>
        <p:spPr>
          <a:xfrm>
            <a:off x="6149737" y="2218019"/>
            <a:ext cx="28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b">
            <a:noAutofit/>
          </a:bodyPr>
          <a:lstStyle/>
          <a:p>
            <a:pPr algn="ctr"/>
            <a:r>
              <a:rPr lang="es-ES" sz="1600" b="1" dirty="0">
                <a:solidFill>
                  <a:schemeClr val="accent6"/>
                </a:solidFill>
              </a:rPr>
              <a:t> 990 (+43%)</a:t>
            </a:r>
          </a:p>
          <a:p>
            <a:pPr algn="ctr"/>
            <a:endParaRPr lang="es-ES" sz="1600" b="1" dirty="0">
              <a:solidFill>
                <a:schemeClr val="accent6"/>
              </a:solidFill>
            </a:endParaRPr>
          </a:p>
        </p:txBody>
      </p:sp>
      <p:sp>
        <p:nvSpPr>
          <p:cNvPr id="112" name="CuadroTexto 111"/>
          <p:cNvSpPr txBox="1"/>
          <p:nvPr/>
        </p:nvSpPr>
        <p:spPr>
          <a:xfrm>
            <a:off x="9103890" y="4663876"/>
            <a:ext cx="28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s-ES" sz="1600" b="1" dirty="0">
                <a:solidFill>
                  <a:schemeClr val="accent6"/>
                </a:solidFill>
              </a:rPr>
              <a:t>40 / 60</a:t>
            </a:r>
          </a:p>
        </p:txBody>
      </p:sp>
      <p:sp>
        <p:nvSpPr>
          <p:cNvPr id="115" name="CuadroTexto 114"/>
          <p:cNvSpPr txBox="1"/>
          <p:nvPr/>
        </p:nvSpPr>
        <p:spPr>
          <a:xfrm>
            <a:off x="9109893" y="3845173"/>
            <a:ext cx="28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t">
            <a:noAutofit/>
          </a:bodyPr>
          <a:lstStyle/>
          <a:p>
            <a:pPr algn="ctr"/>
            <a:endParaRPr lang="es-ES" sz="1600" b="1" dirty="0">
              <a:solidFill>
                <a:schemeClr val="accent6"/>
              </a:solidFill>
            </a:endParaRPr>
          </a:p>
          <a:p>
            <a:pPr algn="ctr"/>
            <a:r>
              <a:rPr lang="es-ES" sz="1600" b="1" dirty="0">
                <a:solidFill>
                  <a:schemeClr val="accent6"/>
                </a:solidFill>
              </a:rPr>
              <a:t> </a:t>
            </a:r>
            <a:r>
              <a:rPr lang="es-ES" sz="1450" b="1" dirty="0">
                <a:solidFill>
                  <a:schemeClr val="accent6"/>
                </a:solidFill>
              </a:rPr>
              <a:t>Gestión centralizada por función</a:t>
            </a:r>
          </a:p>
          <a:p>
            <a:pPr algn="ctr"/>
            <a:endParaRPr lang="es-ES" sz="1450" b="1" dirty="0">
              <a:solidFill>
                <a:schemeClr val="accent6"/>
              </a:solidFill>
            </a:endParaRPr>
          </a:p>
          <a:p>
            <a:pPr algn="ctr"/>
            <a:endParaRPr lang="es-ES" sz="1450" b="1" dirty="0">
              <a:solidFill>
                <a:schemeClr val="accent6"/>
              </a:solidFill>
            </a:endParaRPr>
          </a:p>
        </p:txBody>
      </p:sp>
      <p:sp>
        <p:nvSpPr>
          <p:cNvPr id="124" name="CuadroTexto 123"/>
          <p:cNvSpPr txBox="1"/>
          <p:nvPr/>
        </p:nvSpPr>
        <p:spPr>
          <a:xfrm>
            <a:off x="9120336" y="2218019"/>
            <a:ext cx="28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s-ES" sz="1600" b="1" dirty="0">
                <a:solidFill>
                  <a:schemeClr val="accent6"/>
                </a:solidFill>
              </a:rPr>
              <a:t>1.870 (+89%)</a:t>
            </a:r>
          </a:p>
        </p:txBody>
      </p:sp>
      <p:sp>
        <p:nvSpPr>
          <p:cNvPr id="125" name="CuadroTexto 124"/>
          <p:cNvSpPr txBox="1"/>
          <p:nvPr/>
        </p:nvSpPr>
        <p:spPr>
          <a:xfrm>
            <a:off x="6136578" y="3845173"/>
            <a:ext cx="28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s-ES" sz="1600" b="1" dirty="0">
                <a:solidFill>
                  <a:schemeClr val="accent6"/>
                </a:solidFill>
              </a:rPr>
              <a:t>1.145 </a:t>
            </a:r>
          </a:p>
        </p:txBody>
      </p:sp>
      <p:sp>
        <p:nvSpPr>
          <p:cNvPr id="126" name="CuadroTexto 125"/>
          <p:cNvSpPr txBox="1"/>
          <p:nvPr/>
        </p:nvSpPr>
        <p:spPr>
          <a:xfrm>
            <a:off x="136102" y="3030714"/>
            <a:ext cx="2946325" cy="720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 anchor="ctr">
            <a:noAutofit/>
          </a:bodyPr>
          <a:lstStyle>
            <a:defPPr>
              <a:defRPr lang="es-AR"/>
            </a:defPPr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s-ES" sz="1400" dirty="0"/>
              <a:t>APORTES TESORO (millones ) (moneda constante 2018)</a:t>
            </a:r>
          </a:p>
        </p:txBody>
      </p:sp>
      <p:sp>
        <p:nvSpPr>
          <p:cNvPr id="127" name="CuadroTexto 126"/>
          <p:cNvSpPr txBox="1"/>
          <p:nvPr/>
        </p:nvSpPr>
        <p:spPr>
          <a:xfrm>
            <a:off x="4696419" y="3030714"/>
            <a:ext cx="1382678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s-ES" sz="1600" b="1" dirty="0">
                <a:solidFill>
                  <a:srgbClr val="FF0000"/>
                </a:solidFill>
              </a:rPr>
              <a:t>2.160</a:t>
            </a:r>
          </a:p>
        </p:txBody>
      </p:sp>
      <p:sp>
        <p:nvSpPr>
          <p:cNvPr id="128" name="CuadroTexto 127"/>
          <p:cNvSpPr txBox="1"/>
          <p:nvPr/>
        </p:nvSpPr>
        <p:spPr>
          <a:xfrm>
            <a:off x="9120656" y="3030714"/>
            <a:ext cx="28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s-ES" sz="1600" b="1" dirty="0">
                <a:solidFill>
                  <a:schemeClr val="accent6"/>
                </a:solidFill>
              </a:rPr>
              <a:t>694 (-49%)</a:t>
            </a:r>
          </a:p>
        </p:txBody>
      </p:sp>
      <p:sp>
        <p:nvSpPr>
          <p:cNvPr id="129" name="CuadroTexto 128"/>
          <p:cNvSpPr txBox="1"/>
          <p:nvPr/>
        </p:nvSpPr>
        <p:spPr>
          <a:xfrm>
            <a:off x="6147341" y="3030714"/>
            <a:ext cx="28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s-ES" sz="1600" b="1" dirty="0">
                <a:solidFill>
                  <a:schemeClr val="accent6"/>
                </a:solidFill>
              </a:rPr>
              <a:t>1.408 (-35%)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3191297" y="5461099"/>
            <a:ext cx="2880000" cy="720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s-ES" sz="1600" b="1" dirty="0">
                <a:solidFill>
                  <a:srgbClr val="FFFFFF"/>
                </a:solidFill>
              </a:rPr>
              <a:t>LA 3ra. EMPRESA MAS DEFICITARIA </a:t>
            </a:r>
            <a:r>
              <a:rPr lang="mr-IN" sz="1600" b="1" dirty="0">
                <a:solidFill>
                  <a:srgbClr val="FFFFFF"/>
                </a:solidFill>
              </a:rPr>
              <a:t>–</a:t>
            </a:r>
            <a:r>
              <a:rPr lang="es-ES" sz="1600" b="1" dirty="0">
                <a:solidFill>
                  <a:srgbClr val="FFFFFF"/>
                </a:solidFill>
              </a:rPr>
              <a:t> INVIABLE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6168328" y="5461099"/>
            <a:ext cx="2880000" cy="720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s-ES" sz="1600" b="1" dirty="0">
                <a:solidFill>
                  <a:srgbClr val="FFFFFF"/>
                </a:solidFill>
              </a:rPr>
              <a:t>VISION y PLAN ESTRATEGICO</a:t>
            </a:r>
          </a:p>
          <a:p>
            <a:pPr algn="ctr"/>
            <a:r>
              <a:rPr lang="es-ES" sz="1600" b="1" dirty="0">
                <a:solidFill>
                  <a:srgbClr val="FFFFFF"/>
                </a:solidFill>
              </a:rPr>
              <a:t>FUERTE RESTRUCTURACIÓN </a:t>
            </a:r>
          </a:p>
          <a:p>
            <a:pPr algn="ctr"/>
            <a:r>
              <a:rPr lang="es-ES" sz="1600" b="1" dirty="0">
                <a:solidFill>
                  <a:srgbClr val="FFFFFF"/>
                </a:solidFill>
              </a:rPr>
              <a:t>INICIO OPTIMIZACIÓN COSTOS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9120336" y="5461099"/>
            <a:ext cx="2880000" cy="720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s-ES" sz="1600" b="1" dirty="0">
                <a:solidFill>
                  <a:srgbClr val="FFFFFF"/>
                </a:solidFill>
              </a:rPr>
              <a:t>LIDERAZGO EN PRODUCTOS DE DEFENSA y SEGURIDAD </a:t>
            </a:r>
          </a:p>
          <a:p>
            <a:pPr algn="ctr"/>
            <a:r>
              <a:rPr lang="es-ES" sz="1600" b="1" dirty="0">
                <a:solidFill>
                  <a:srgbClr val="FFFFFF"/>
                </a:solidFill>
              </a:rPr>
              <a:t>CON FUTURO SUSTENTABLE</a:t>
            </a:r>
          </a:p>
        </p:txBody>
      </p:sp>
      <p:pic>
        <p:nvPicPr>
          <p:cNvPr id="29" name="Imagen 12" descr="Archivo:DGFM logotip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3890" y="414343"/>
            <a:ext cx="952710" cy="89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4" descr="C:\Users\juancruz.garciabourg\Desktop\DN´P\MD-EC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5841" y="6237312"/>
            <a:ext cx="2292903" cy="762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CuadroTexto 27">
            <a:extLst>
              <a:ext uri="{FF2B5EF4-FFF2-40B4-BE49-F238E27FC236}">
                <a16:creationId xmlns:a16="http://schemas.microsoft.com/office/drawing/2014/main" id="{683F1199-7FAC-479A-8BAB-0E51071B2DE3}"/>
              </a:ext>
            </a:extLst>
          </p:cNvPr>
          <p:cNvSpPr txBox="1"/>
          <p:nvPr/>
        </p:nvSpPr>
        <p:spPr>
          <a:xfrm>
            <a:off x="3188015" y="4663876"/>
            <a:ext cx="1382678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s-ES" sz="1600" b="1" dirty="0">
                <a:solidFill>
                  <a:srgbClr val="FF0000"/>
                </a:solidFill>
              </a:rPr>
              <a:t>60 / 40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B066B442-BEAC-41B2-A490-71F04B9F49DF}"/>
              </a:ext>
            </a:extLst>
          </p:cNvPr>
          <p:cNvSpPr txBox="1"/>
          <p:nvPr/>
        </p:nvSpPr>
        <p:spPr>
          <a:xfrm>
            <a:off x="3188015" y="2218019"/>
            <a:ext cx="1382678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b">
            <a:noAutofit/>
          </a:bodyPr>
          <a:lstStyle/>
          <a:p>
            <a:pPr algn="ctr"/>
            <a:r>
              <a:rPr lang="es-ES" sz="1400" b="1" dirty="0">
                <a:solidFill>
                  <a:srgbClr val="FF0000"/>
                </a:solidFill>
              </a:rPr>
              <a:t>454</a:t>
            </a:r>
          </a:p>
          <a:p>
            <a:pPr algn="ctr"/>
            <a:endParaRPr lang="es-ES" sz="1600" b="1" dirty="0">
              <a:solidFill>
                <a:srgbClr val="FF0000"/>
              </a:solidFill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27CEBAA9-7F59-40C9-B82F-232ACCEF38C3}"/>
              </a:ext>
            </a:extLst>
          </p:cNvPr>
          <p:cNvSpPr txBox="1"/>
          <p:nvPr/>
        </p:nvSpPr>
        <p:spPr>
          <a:xfrm>
            <a:off x="3182112" y="4287472"/>
            <a:ext cx="1501918" cy="27452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s-ES" sz="1600" b="1" dirty="0">
                <a:solidFill>
                  <a:srgbClr val="FF0000"/>
                </a:solidFill>
              </a:rPr>
              <a:t>2.346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2EB3823B-CE86-4216-9314-62B64A13C135}"/>
              </a:ext>
            </a:extLst>
          </p:cNvPr>
          <p:cNvSpPr txBox="1"/>
          <p:nvPr/>
        </p:nvSpPr>
        <p:spPr>
          <a:xfrm>
            <a:off x="3198778" y="3030714"/>
            <a:ext cx="1382678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s-ES" sz="1600" b="1" dirty="0">
                <a:solidFill>
                  <a:srgbClr val="FF0000"/>
                </a:solidFill>
              </a:rPr>
              <a:t>3.743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AA563F3F-4DE4-4B0D-9553-97E35B715033}"/>
              </a:ext>
            </a:extLst>
          </p:cNvPr>
          <p:cNvSpPr txBox="1"/>
          <p:nvPr/>
        </p:nvSpPr>
        <p:spPr>
          <a:xfrm>
            <a:off x="3186708" y="3777133"/>
            <a:ext cx="2880000" cy="5103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s-ES" sz="1450" b="1" dirty="0">
                <a:solidFill>
                  <a:srgbClr val="FF0000"/>
                </a:solidFill>
              </a:rPr>
              <a:t>Gestión descentralizada por planta</a:t>
            </a:r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ECEA9A21-5FD7-4619-B115-3ED340B199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237312"/>
            <a:ext cx="12192000" cy="62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325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aralelogramo 14"/>
          <p:cNvSpPr/>
          <p:nvPr/>
        </p:nvSpPr>
        <p:spPr>
          <a:xfrm>
            <a:off x="551384" y="188640"/>
            <a:ext cx="10369152" cy="576064"/>
          </a:xfrm>
          <a:prstGeom prst="parallelogram">
            <a:avLst>
              <a:gd name="adj" fmla="val 3936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3" name="CuadroTexto 22"/>
          <p:cNvSpPr txBox="1"/>
          <p:nvPr/>
        </p:nvSpPr>
        <p:spPr>
          <a:xfrm>
            <a:off x="119336" y="2492896"/>
            <a:ext cx="2946325" cy="432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s-ES" sz="1600" b="1" dirty="0">
                <a:solidFill>
                  <a:schemeClr val="bg1"/>
                </a:solidFill>
              </a:rPr>
              <a:t>VENTAS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119336" y="3059737"/>
            <a:ext cx="2946325" cy="432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s-ES" sz="1600" b="1" dirty="0">
                <a:solidFill>
                  <a:schemeClr val="bg1"/>
                </a:solidFill>
              </a:rPr>
              <a:t>RESULTADO OPERATIVO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119336" y="3645024"/>
            <a:ext cx="2946325" cy="432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 anchor="ctr">
            <a:spAutoFit/>
          </a:bodyPr>
          <a:lstStyle>
            <a:defPPr>
              <a:defRPr lang="es-AR"/>
            </a:defPPr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s-ES" sz="1600" dirty="0"/>
              <a:t>RESULTADO NETO S/APORTES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3218266" y="2035681"/>
            <a:ext cx="1763998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ES" sz="1800" b="1" dirty="0">
                <a:solidFill>
                  <a:schemeClr val="bg1"/>
                </a:solidFill>
              </a:rPr>
              <a:t>2017</a:t>
            </a:r>
          </a:p>
        </p:txBody>
      </p:sp>
      <p:sp>
        <p:nvSpPr>
          <p:cNvPr id="27" name="CuadroTexto 26"/>
          <p:cNvSpPr txBox="1"/>
          <p:nvPr/>
        </p:nvSpPr>
        <p:spPr>
          <a:xfrm>
            <a:off x="4990868" y="2035681"/>
            <a:ext cx="1763998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ES" sz="1800" b="1" dirty="0">
                <a:solidFill>
                  <a:schemeClr val="bg1"/>
                </a:solidFill>
              </a:rPr>
              <a:t>2018 </a:t>
            </a:r>
            <a:r>
              <a:rPr lang="es-ES" sz="1600" b="1" dirty="0">
                <a:solidFill>
                  <a:schemeClr val="bg1"/>
                </a:solidFill>
              </a:rPr>
              <a:t>Estimado</a:t>
            </a:r>
            <a:endParaRPr lang="es-ES" sz="1800" b="1" dirty="0">
              <a:solidFill>
                <a:schemeClr val="bg1"/>
              </a:solidFill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6763470" y="2034848"/>
            <a:ext cx="1763998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ES" sz="1800" b="1" dirty="0">
                <a:solidFill>
                  <a:schemeClr val="bg1"/>
                </a:solidFill>
              </a:rPr>
              <a:t>2018 vs. 2017</a:t>
            </a:r>
          </a:p>
        </p:txBody>
      </p:sp>
      <p:sp>
        <p:nvSpPr>
          <p:cNvPr id="29" name="CuadroTexto 28"/>
          <p:cNvSpPr txBox="1"/>
          <p:nvPr/>
        </p:nvSpPr>
        <p:spPr>
          <a:xfrm>
            <a:off x="3209804" y="2559521"/>
            <a:ext cx="1728000" cy="3847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ES" sz="1900" dirty="0">
                <a:solidFill>
                  <a:srgbClr val="000000"/>
                </a:solidFill>
              </a:rPr>
              <a:t>689.492.664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3209804" y="3130197"/>
            <a:ext cx="1728000" cy="3847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ES" sz="1900" dirty="0">
                <a:solidFill>
                  <a:srgbClr val="000000"/>
                </a:solidFill>
              </a:rPr>
              <a:t>165.297.788</a:t>
            </a:r>
          </a:p>
        </p:txBody>
      </p:sp>
      <p:sp>
        <p:nvSpPr>
          <p:cNvPr id="31" name="CuadroTexto 30"/>
          <p:cNvSpPr txBox="1"/>
          <p:nvPr/>
        </p:nvSpPr>
        <p:spPr>
          <a:xfrm>
            <a:off x="3209804" y="3697636"/>
            <a:ext cx="1728000" cy="3847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ES" sz="1900" dirty="0">
                <a:solidFill>
                  <a:srgbClr val="000000"/>
                </a:solidFill>
              </a:rPr>
              <a:t>-1.574.725.235</a:t>
            </a:r>
          </a:p>
        </p:txBody>
      </p:sp>
      <p:sp>
        <p:nvSpPr>
          <p:cNvPr id="46" name="CuadroTexto 45"/>
          <p:cNvSpPr txBox="1"/>
          <p:nvPr/>
        </p:nvSpPr>
        <p:spPr>
          <a:xfrm>
            <a:off x="125339" y="4221088"/>
            <a:ext cx="2946325" cy="4320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 anchor="ctr">
            <a:spAutoFit/>
          </a:bodyPr>
          <a:lstStyle>
            <a:defPPr>
              <a:defRPr lang="es-AR"/>
            </a:defPPr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s-ES" sz="1600" dirty="0"/>
              <a:t>RESULTADO FINAL</a:t>
            </a:r>
          </a:p>
        </p:txBody>
      </p:sp>
      <p:sp>
        <p:nvSpPr>
          <p:cNvPr id="47" name="CuadroTexto 46"/>
          <p:cNvSpPr txBox="1"/>
          <p:nvPr/>
        </p:nvSpPr>
        <p:spPr>
          <a:xfrm>
            <a:off x="3215807" y="4290189"/>
            <a:ext cx="1728000" cy="3847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ES" sz="1900" dirty="0">
                <a:solidFill>
                  <a:srgbClr val="000000"/>
                </a:solidFill>
              </a:rPr>
              <a:t>-102.834.634</a:t>
            </a:r>
          </a:p>
        </p:txBody>
      </p:sp>
      <p:sp>
        <p:nvSpPr>
          <p:cNvPr id="50" name="CuadroTexto 49"/>
          <p:cNvSpPr txBox="1"/>
          <p:nvPr/>
        </p:nvSpPr>
        <p:spPr>
          <a:xfrm>
            <a:off x="8536072" y="2034750"/>
            <a:ext cx="1763998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ES" sz="1800" b="1" dirty="0">
                <a:solidFill>
                  <a:schemeClr val="bg1"/>
                </a:solidFill>
              </a:rPr>
              <a:t>2019</a:t>
            </a:r>
          </a:p>
        </p:txBody>
      </p:sp>
      <p:sp>
        <p:nvSpPr>
          <p:cNvPr id="59" name="CuadroTexto 58"/>
          <p:cNvSpPr txBox="1"/>
          <p:nvPr/>
        </p:nvSpPr>
        <p:spPr>
          <a:xfrm>
            <a:off x="10308674" y="2034750"/>
            <a:ext cx="1763998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ES" sz="1800" b="1" dirty="0">
                <a:solidFill>
                  <a:schemeClr val="bg1"/>
                </a:solidFill>
              </a:rPr>
              <a:t>2019 vs. 2018</a:t>
            </a:r>
          </a:p>
        </p:txBody>
      </p:sp>
      <p:sp>
        <p:nvSpPr>
          <p:cNvPr id="69" name="CuadroTexto 68"/>
          <p:cNvSpPr txBox="1"/>
          <p:nvPr/>
        </p:nvSpPr>
        <p:spPr>
          <a:xfrm>
            <a:off x="4984130" y="2564904"/>
            <a:ext cx="1728000" cy="3847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ES" sz="1900" dirty="0">
                <a:solidFill>
                  <a:srgbClr val="000000"/>
                </a:solidFill>
              </a:rPr>
              <a:t>989.103.134</a:t>
            </a:r>
          </a:p>
        </p:txBody>
      </p:sp>
      <p:sp>
        <p:nvSpPr>
          <p:cNvPr id="70" name="CuadroTexto 69"/>
          <p:cNvSpPr txBox="1"/>
          <p:nvPr/>
        </p:nvSpPr>
        <p:spPr>
          <a:xfrm>
            <a:off x="4984130" y="3135580"/>
            <a:ext cx="1728000" cy="3847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ES" sz="1900" dirty="0">
                <a:solidFill>
                  <a:srgbClr val="000000"/>
                </a:solidFill>
              </a:rPr>
              <a:t>248.696.253</a:t>
            </a:r>
          </a:p>
        </p:txBody>
      </p:sp>
      <p:sp>
        <p:nvSpPr>
          <p:cNvPr id="71" name="CuadroTexto 70"/>
          <p:cNvSpPr txBox="1"/>
          <p:nvPr/>
        </p:nvSpPr>
        <p:spPr>
          <a:xfrm>
            <a:off x="4984130" y="3703019"/>
            <a:ext cx="1728000" cy="3847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ES" sz="1900" dirty="0">
                <a:solidFill>
                  <a:srgbClr val="000000"/>
                </a:solidFill>
              </a:rPr>
              <a:t>-1.258.229.706</a:t>
            </a:r>
          </a:p>
        </p:txBody>
      </p:sp>
      <p:sp>
        <p:nvSpPr>
          <p:cNvPr id="72" name="CuadroTexto 71"/>
          <p:cNvSpPr txBox="1"/>
          <p:nvPr/>
        </p:nvSpPr>
        <p:spPr>
          <a:xfrm>
            <a:off x="4990133" y="4295572"/>
            <a:ext cx="1728000" cy="3847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ES" sz="1900" dirty="0">
                <a:solidFill>
                  <a:srgbClr val="000000"/>
                </a:solidFill>
              </a:rPr>
              <a:t>149.380.098</a:t>
            </a:r>
          </a:p>
        </p:txBody>
      </p:sp>
      <p:sp>
        <p:nvSpPr>
          <p:cNvPr id="73" name="CuadroTexto 72"/>
          <p:cNvSpPr txBox="1"/>
          <p:nvPr/>
        </p:nvSpPr>
        <p:spPr>
          <a:xfrm>
            <a:off x="6746704" y="2559521"/>
            <a:ext cx="1728000" cy="3847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ES" sz="1900" b="1" dirty="0">
                <a:solidFill>
                  <a:schemeClr val="accent6"/>
                </a:solidFill>
              </a:rPr>
              <a:t>+43%</a:t>
            </a:r>
          </a:p>
        </p:txBody>
      </p:sp>
      <p:sp>
        <p:nvSpPr>
          <p:cNvPr id="74" name="CuadroTexto 73"/>
          <p:cNvSpPr txBox="1"/>
          <p:nvPr/>
        </p:nvSpPr>
        <p:spPr>
          <a:xfrm>
            <a:off x="6746704" y="3130197"/>
            <a:ext cx="1728000" cy="3847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ES" sz="1900" b="1" dirty="0">
                <a:solidFill>
                  <a:srgbClr val="70AD47"/>
                </a:solidFill>
              </a:rPr>
              <a:t>+50</a:t>
            </a:r>
            <a:r>
              <a:rPr lang="es-ES" sz="1900" b="1" dirty="0">
                <a:solidFill>
                  <a:schemeClr val="accent6"/>
                </a:solidFill>
              </a:rPr>
              <a:t>%</a:t>
            </a:r>
          </a:p>
        </p:txBody>
      </p:sp>
      <p:sp>
        <p:nvSpPr>
          <p:cNvPr id="75" name="CuadroTexto 74"/>
          <p:cNvSpPr txBox="1"/>
          <p:nvPr/>
        </p:nvSpPr>
        <p:spPr>
          <a:xfrm>
            <a:off x="6746704" y="3697636"/>
            <a:ext cx="1728000" cy="3847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ES" sz="1900" b="1" dirty="0">
                <a:solidFill>
                  <a:srgbClr val="70AD47"/>
                </a:solidFill>
              </a:rPr>
              <a:t>+20%</a:t>
            </a:r>
          </a:p>
        </p:txBody>
      </p:sp>
      <p:sp>
        <p:nvSpPr>
          <p:cNvPr id="76" name="CuadroTexto 75"/>
          <p:cNvSpPr txBox="1"/>
          <p:nvPr/>
        </p:nvSpPr>
        <p:spPr>
          <a:xfrm>
            <a:off x="6752707" y="4290189"/>
            <a:ext cx="1728000" cy="3847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ES" sz="1900" b="1" dirty="0">
                <a:solidFill>
                  <a:srgbClr val="70AD47"/>
                </a:solidFill>
              </a:rPr>
              <a:t>+245%</a:t>
            </a:r>
          </a:p>
        </p:txBody>
      </p:sp>
      <p:sp>
        <p:nvSpPr>
          <p:cNvPr id="77" name="CuadroTexto 76"/>
          <p:cNvSpPr txBox="1"/>
          <p:nvPr/>
        </p:nvSpPr>
        <p:spPr>
          <a:xfrm>
            <a:off x="8521030" y="2564904"/>
            <a:ext cx="1728000" cy="3847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ES" sz="1900" dirty="0">
                <a:solidFill>
                  <a:srgbClr val="000000"/>
                </a:solidFill>
              </a:rPr>
              <a:t>1.869.836.632</a:t>
            </a:r>
          </a:p>
        </p:txBody>
      </p:sp>
      <p:sp>
        <p:nvSpPr>
          <p:cNvPr id="78" name="CuadroTexto 77"/>
          <p:cNvSpPr txBox="1"/>
          <p:nvPr/>
        </p:nvSpPr>
        <p:spPr>
          <a:xfrm>
            <a:off x="8521030" y="3135580"/>
            <a:ext cx="1728000" cy="3847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ES" sz="1900" dirty="0">
                <a:solidFill>
                  <a:srgbClr val="000000"/>
                </a:solidFill>
              </a:rPr>
              <a:t>765.578.254</a:t>
            </a:r>
          </a:p>
        </p:txBody>
      </p:sp>
      <p:sp>
        <p:nvSpPr>
          <p:cNvPr id="79" name="CuadroTexto 78"/>
          <p:cNvSpPr txBox="1"/>
          <p:nvPr/>
        </p:nvSpPr>
        <p:spPr>
          <a:xfrm>
            <a:off x="8521030" y="3703019"/>
            <a:ext cx="1728000" cy="3847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ES" sz="1900" dirty="0">
                <a:solidFill>
                  <a:srgbClr val="000000"/>
                </a:solidFill>
              </a:rPr>
              <a:t>-360.226.451</a:t>
            </a:r>
          </a:p>
        </p:txBody>
      </p:sp>
      <p:sp>
        <p:nvSpPr>
          <p:cNvPr id="80" name="CuadroTexto 79"/>
          <p:cNvSpPr txBox="1"/>
          <p:nvPr/>
        </p:nvSpPr>
        <p:spPr>
          <a:xfrm>
            <a:off x="8527033" y="4295572"/>
            <a:ext cx="1728000" cy="3847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ES" sz="1900" dirty="0">
                <a:solidFill>
                  <a:srgbClr val="000000"/>
                </a:solidFill>
              </a:rPr>
              <a:t> 521.182.092</a:t>
            </a:r>
          </a:p>
        </p:txBody>
      </p:sp>
      <p:sp>
        <p:nvSpPr>
          <p:cNvPr id="81" name="CuadroTexto 80"/>
          <p:cNvSpPr txBox="1"/>
          <p:nvPr/>
        </p:nvSpPr>
        <p:spPr>
          <a:xfrm>
            <a:off x="10289480" y="2564904"/>
            <a:ext cx="1728000" cy="3847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ES" sz="1900" b="1" dirty="0">
                <a:solidFill>
                  <a:srgbClr val="70AD47"/>
                </a:solidFill>
              </a:rPr>
              <a:t>+89%</a:t>
            </a:r>
          </a:p>
        </p:txBody>
      </p:sp>
      <p:sp>
        <p:nvSpPr>
          <p:cNvPr id="82" name="CuadroTexto 81"/>
          <p:cNvSpPr txBox="1"/>
          <p:nvPr/>
        </p:nvSpPr>
        <p:spPr>
          <a:xfrm>
            <a:off x="10289480" y="3135580"/>
            <a:ext cx="1728000" cy="3847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ES" sz="1900" b="1" dirty="0">
                <a:solidFill>
                  <a:srgbClr val="70AD47"/>
                </a:solidFill>
              </a:rPr>
              <a:t>+208%</a:t>
            </a:r>
          </a:p>
        </p:txBody>
      </p:sp>
      <p:sp>
        <p:nvSpPr>
          <p:cNvPr id="83" name="CuadroTexto 82"/>
          <p:cNvSpPr txBox="1"/>
          <p:nvPr/>
        </p:nvSpPr>
        <p:spPr>
          <a:xfrm>
            <a:off x="10289480" y="3703019"/>
            <a:ext cx="1728000" cy="3847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ES" sz="1900" b="1" dirty="0">
                <a:solidFill>
                  <a:srgbClr val="70AD47"/>
                </a:solidFill>
              </a:rPr>
              <a:t>+71%</a:t>
            </a:r>
          </a:p>
        </p:txBody>
      </p:sp>
      <p:sp>
        <p:nvSpPr>
          <p:cNvPr id="84" name="CuadroTexto 83"/>
          <p:cNvSpPr txBox="1"/>
          <p:nvPr/>
        </p:nvSpPr>
        <p:spPr>
          <a:xfrm>
            <a:off x="10295483" y="4295572"/>
            <a:ext cx="1728000" cy="3847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s-ES" sz="1900" b="1" dirty="0">
                <a:solidFill>
                  <a:srgbClr val="70AD47"/>
                </a:solidFill>
              </a:rPr>
              <a:t>+249%</a:t>
            </a:r>
          </a:p>
        </p:txBody>
      </p:sp>
      <p:sp>
        <p:nvSpPr>
          <p:cNvPr id="4" name="Rectángulo 3"/>
          <p:cNvSpPr/>
          <p:nvPr/>
        </p:nvSpPr>
        <p:spPr>
          <a:xfrm>
            <a:off x="803660" y="116632"/>
            <a:ext cx="100448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sz="2800" dirty="0">
                <a:solidFill>
                  <a:schemeClr val="accent1">
                    <a:lumMod val="75000"/>
                  </a:schemeClr>
                </a:solidFill>
                <a:cs typeface="Geneva"/>
              </a:rPr>
              <a:t>Estado de Resultados 2017 vs. 2018 y 2018  vs. 2019 Proyectado </a:t>
            </a:r>
          </a:p>
        </p:txBody>
      </p:sp>
      <p:pic>
        <p:nvPicPr>
          <p:cNvPr id="85" name="Imagen 84" descr="Archivo:DGFM logotip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0536" y="692696"/>
            <a:ext cx="949479" cy="907504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Picture 4" descr="C:\Users\juancruz.garciabourg\Desktop\DN´P\MD-EC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5841" y="6237312"/>
            <a:ext cx="2292903" cy="762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191344" y="5589240"/>
            <a:ext cx="7074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Nota: Valores en moneda corriente. Para 2019 se consideró inflación 23%</a:t>
            </a:r>
          </a:p>
        </p:txBody>
      </p:sp>
      <p:pic>
        <p:nvPicPr>
          <p:cNvPr id="36" name="Imagen 35">
            <a:extLst>
              <a:ext uri="{FF2B5EF4-FFF2-40B4-BE49-F238E27FC236}">
                <a16:creationId xmlns:a16="http://schemas.microsoft.com/office/drawing/2014/main" id="{1308F10F-44B5-4AAF-8FD2-98F929589A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237312"/>
            <a:ext cx="12192000" cy="62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99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aralelogramo 14"/>
          <p:cNvSpPr/>
          <p:nvPr/>
        </p:nvSpPr>
        <p:spPr>
          <a:xfrm>
            <a:off x="551384" y="188640"/>
            <a:ext cx="6696744" cy="576064"/>
          </a:xfrm>
          <a:prstGeom prst="parallelogram">
            <a:avLst>
              <a:gd name="adj" fmla="val 3936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TextBox 8"/>
          <p:cNvSpPr txBox="1"/>
          <p:nvPr/>
        </p:nvSpPr>
        <p:spPr>
          <a:xfrm>
            <a:off x="767408" y="188640"/>
            <a:ext cx="6192688" cy="451406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just">
              <a:lnSpc>
                <a:spcPct val="80000"/>
              </a:lnSpc>
              <a:defRPr/>
            </a:pPr>
            <a:r>
              <a:rPr lang="en-US" altLang="ko-KR" sz="2800" dirty="0">
                <a:solidFill>
                  <a:schemeClr val="accent1">
                    <a:lumMod val="75000"/>
                  </a:schemeClr>
                </a:solidFill>
                <a:cs typeface="Geneva"/>
              </a:rPr>
              <a:t> </a:t>
            </a:r>
            <a:r>
              <a:rPr lang="en-US" altLang="ko-KR" sz="2800" dirty="0" err="1">
                <a:solidFill>
                  <a:schemeClr val="accent1">
                    <a:lumMod val="75000"/>
                  </a:schemeClr>
                </a:solidFill>
                <a:cs typeface="Geneva"/>
              </a:rPr>
              <a:t>Evolución</a:t>
            </a:r>
            <a:r>
              <a:rPr lang="en-US" altLang="ko-KR" sz="2800" dirty="0">
                <a:solidFill>
                  <a:schemeClr val="accent1">
                    <a:lumMod val="75000"/>
                  </a:schemeClr>
                </a:solidFill>
                <a:cs typeface="Geneva"/>
              </a:rPr>
              <a:t> </a:t>
            </a:r>
            <a:r>
              <a:rPr lang="en-US" altLang="ko-KR" sz="2800" dirty="0" err="1">
                <a:solidFill>
                  <a:schemeClr val="accent1">
                    <a:lumMod val="75000"/>
                  </a:schemeClr>
                </a:solidFill>
                <a:cs typeface="Geneva"/>
              </a:rPr>
              <a:t>ventas</a:t>
            </a:r>
            <a:r>
              <a:rPr lang="en-US" altLang="ko-KR" sz="2800" dirty="0">
                <a:solidFill>
                  <a:schemeClr val="accent1">
                    <a:lumMod val="75000"/>
                  </a:schemeClr>
                </a:solidFill>
                <a:cs typeface="Geneva"/>
              </a:rPr>
              <a:t> </a:t>
            </a:r>
            <a:r>
              <a:rPr lang="en-US" altLang="ko-KR" sz="2800" dirty="0" err="1">
                <a:solidFill>
                  <a:schemeClr val="accent1">
                    <a:lumMod val="75000"/>
                  </a:schemeClr>
                </a:solidFill>
                <a:cs typeface="Geneva"/>
              </a:rPr>
              <a:t>por</a:t>
            </a:r>
            <a:r>
              <a:rPr lang="en-US" altLang="ko-KR" sz="2800" dirty="0">
                <a:solidFill>
                  <a:schemeClr val="accent1">
                    <a:lumMod val="75000"/>
                  </a:schemeClr>
                </a:solidFill>
                <a:cs typeface="Geneva"/>
              </a:rPr>
              <a:t> </a:t>
            </a:r>
            <a:r>
              <a:rPr lang="en-US" altLang="ko-KR" sz="2800" dirty="0" err="1">
                <a:solidFill>
                  <a:schemeClr val="accent1">
                    <a:lumMod val="75000"/>
                  </a:schemeClr>
                </a:solidFill>
                <a:cs typeface="Geneva"/>
              </a:rPr>
              <a:t>tipo</a:t>
            </a:r>
            <a:r>
              <a:rPr lang="en-US" altLang="ko-KR" sz="2800" dirty="0">
                <a:solidFill>
                  <a:schemeClr val="accent1">
                    <a:lumMod val="75000"/>
                  </a:schemeClr>
                </a:solidFill>
                <a:cs typeface="Geneva"/>
              </a:rPr>
              <a:t> de </a:t>
            </a:r>
            <a:r>
              <a:rPr lang="en-US" altLang="ko-KR" sz="2800" dirty="0" err="1">
                <a:solidFill>
                  <a:schemeClr val="accent1">
                    <a:lumMod val="75000"/>
                  </a:schemeClr>
                </a:solidFill>
                <a:cs typeface="Geneva"/>
              </a:rPr>
              <a:t>clientes</a:t>
            </a:r>
            <a:endParaRPr lang="ko-KR" altLang="en-US" sz="2800" dirty="0">
              <a:solidFill>
                <a:schemeClr val="accent1">
                  <a:lumMod val="75000"/>
                </a:schemeClr>
              </a:solidFill>
              <a:cs typeface="Geneva"/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479376" y="5949280"/>
            <a:ext cx="964815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ángulo 6"/>
          <p:cNvSpPr/>
          <p:nvPr/>
        </p:nvSpPr>
        <p:spPr>
          <a:xfrm>
            <a:off x="1055440" y="5097685"/>
            <a:ext cx="1152128" cy="291406"/>
          </a:xfrm>
          <a:prstGeom prst="rect">
            <a:avLst/>
          </a:prstGeom>
          <a:solidFill>
            <a:srgbClr val="4BB69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TextBox 7"/>
          <p:cNvSpPr txBox="1"/>
          <p:nvPr/>
        </p:nvSpPr>
        <p:spPr>
          <a:xfrm>
            <a:off x="1127448" y="5893335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>
                    <a:lumMod val="75000"/>
                  </a:schemeClr>
                </a:solidFill>
                <a:cs typeface="Geneva"/>
              </a:rPr>
              <a:t>2015</a:t>
            </a:r>
          </a:p>
        </p:txBody>
      </p:sp>
      <p:sp>
        <p:nvSpPr>
          <p:cNvPr id="10" name="TextBox 7"/>
          <p:cNvSpPr txBox="1"/>
          <p:nvPr/>
        </p:nvSpPr>
        <p:spPr>
          <a:xfrm>
            <a:off x="3143672" y="5893335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>
                    <a:lumMod val="75000"/>
                  </a:schemeClr>
                </a:solidFill>
                <a:cs typeface="Geneva"/>
              </a:rPr>
              <a:t>2016</a:t>
            </a:r>
          </a:p>
        </p:txBody>
      </p:sp>
      <p:grpSp>
        <p:nvGrpSpPr>
          <p:cNvPr id="11" name="Agrupar 10"/>
          <p:cNvGrpSpPr/>
          <p:nvPr/>
        </p:nvGrpSpPr>
        <p:grpSpPr>
          <a:xfrm>
            <a:off x="1055440" y="4221088"/>
            <a:ext cx="1224136" cy="830997"/>
            <a:chOff x="4295800" y="1167135"/>
            <a:chExt cx="1008112" cy="830997"/>
          </a:xfrm>
        </p:grpSpPr>
        <p:sp>
          <p:nvSpPr>
            <p:cNvPr id="12" name="Rounded Rectangular Callout 31">
              <a:extLst>
                <a:ext uri="{FF2B5EF4-FFF2-40B4-BE49-F238E27FC236}">
                  <a16:creationId xmlns:a16="http://schemas.microsoft.com/office/drawing/2014/main" id="{FDFDF9E1-F4D2-4A03-9742-4AFE0B15CE5C}"/>
                </a:ext>
              </a:extLst>
            </p:cNvPr>
            <p:cNvSpPr/>
            <p:nvPr/>
          </p:nvSpPr>
          <p:spPr>
            <a:xfrm flipH="1">
              <a:off x="4295800" y="1185342"/>
              <a:ext cx="1008112" cy="443458"/>
            </a:xfrm>
            <a:prstGeom prst="wedgeRoundRectCallout">
              <a:avLst>
                <a:gd name="adj1" fmla="val 20320"/>
                <a:gd name="adj2" fmla="val 100036"/>
                <a:gd name="adj3" fmla="val 16667"/>
              </a:avLst>
            </a:prstGeom>
            <a:noFill/>
            <a:ln>
              <a:solidFill>
                <a:srgbClr val="5089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13" name="TextBox 7"/>
            <p:cNvSpPr txBox="1"/>
            <p:nvPr/>
          </p:nvSpPr>
          <p:spPr>
            <a:xfrm>
              <a:off x="4367808" y="1167135"/>
              <a:ext cx="93610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1">
                      <a:lumMod val="75000"/>
                    </a:schemeClr>
                  </a:solidFill>
                  <a:cs typeface="Geneva"/>
                </a:rPr>
                <a:t>$454,0</a:t>
              </a:r>
            </a:p>
          </p:txBody>
        </p:sp>
      </p:grpSp>
      <p:grpSp>
        <p:nvGrpSpPr>
          <p:cNvPr id="16" name="Agrupar 15"/>
          <p:cNvGrpSpPr/>
          <p:nvPr/>
        </p:nvGrpSpPr>
        <p:grpSpPr>
          <a:xfrm>
            <a:off x="2999656" y="3242593"/>
            <a:ext cx="1136253" cy="461665"/>
            <a:chOff x="4223792" y="1167135"/>
            <a:chExt cx="1136253" cy="461665"/>
          </a:xfrm>
        </p:grpSpPr>
        <p:sp>
          <p:nvSpPr>
            <p:cNvPr id="17" name="Rounded Rectangular Callout 31">
              <a:extLst>
                <a:ext uri="{FF2B5EF4-FFF2-40B4-BE49-F238E27FC236}">
                  <a16:creationId xmlns:a16="http://schemas.microsoft.com/office/drawing/2014/main" id="{FDFDF9E1-F4D2-4A03-9742-4AFE0B15CE5C}"/>
                </a:ext>
              </a:extLst>
            </p:cNvPr>
            <p:cNvSpPr/>
            <p:nvPr/>
          </p:nvSpPr>
          <p:spPr>
            <a:xfrm flipH="1">
              <a:off x="4295800" y="1185342"/>
              <a:ext cx="1008112" cy="443458"/>
            </a:xfrm>
            <a:prstGeom prst="wedgeRoundRectCallout">
              <a:avLst>
                <a:gd name="adj1" fmla="val 20320"/>
                <a:gd name="adj2" fmla="val 100036"/>
                <a:gd name="adj3" fmla="val 16667"/>
              </a:avLst>
            </a:prstGeom>
            <a:noFill/>
            <a:ln>
              <a:solidFill>
                <a:srgbClr val="5089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18" name="TextBox 7"/>
            <p:cNvSpPr txBox="1"/>
            <p:nvPr/>
          </p:nvSpPr>
          <p:spPr>
            <a:xfrm>
              <a:off x="4223792" y="1167135"/>
              <a:ext cx="11362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1">
                      <a:lumMod val="75000"/>
                    </a:schemeClr>
                  </a:solidFill>
                  <a:cs typeface="Geneva"/>
                </a:rPr>
                <a:t>$793,9</a:t>
              </a:r>
            </a:p>
          </p:txBody>
        </p:sp>
      </p:grpSp>
      <p:sp>
        <p:nvSpPr>
          <p:cNvPr id="35" name="TextBox 7"/>
          <p:cNvSpPr txBox="1"/>
          <p:nvPr/>
        </p:nvSpPr>
        <p:spPr>
          <a:xfrm>
            <a:off x="4979876" y="5893335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>
                    <a:lumMod val="75000"/>
                  </a:schemeClr>
                </a:solidFill>
                <a:cs typeface="Geneva"/>
              </a:rPr>
              <a:t>2017</a:t>
            </a:r>
          </a:p>
        </p:txBody>
      </p:sp>
      <p:sp>
        <p:nvSpPr>
          <p:cNvPr id="36" name="TextBox 7"/>
          <p:cNvSpPr txBox="1"/>
          <p:nvPr/>
        </p:nvSpPr>
        <p:spPr>
          <a:xfrm>
            <a:off x="6852084" y="5893335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>
                    <a:lumMod val="75000"/>
                  </a:schemeClr>
                </a:solidFill>
                <a:cs typeface="Geneva"/>
              </a:rPr>
              <a:t>2018</a:t>
            </a:r>
          </a:p>
        </p:txBody>
      </p:sp>
      <p:sp>
        <p:nvSpPr>
          <p:cNvPr id="37" name="TextBox 7"/>
          <p:cNvSpPr txBox="1"/>
          <p:nvPr/>
        </p:nvSpPr>
        <p:spPr>
          <a:xfrm>
            <a:off x="8576022" y="5893335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>
                    <a:lumMod val="75000"/>
                  </a:schemeClr>
                </a:solidFill>
                <a:cs typeface="Geneva"/>
              </a:rPr>
              <a:t>2019</a:t>
            </a:r>
          </a:p>
        </p:txBody>
      </p:sp>
      <p:sp>
        <p:nvSpPr>
          <p:cNvPr id="34" name="TextBox 8"/>
          <p:cNvSpPr txBox="1"/>
          <p:nvPr/>
        </p:nvSpPr>
        <p:spPr>
          <a:xfrm>
            <a:off x="407368" y="1124744"/>
            <a:ext cx="3384376" cy="3231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altLang="ko-KR" b="1" dirty="0" err="1">
                <a:solidFill>
                  <a:schemeClr val="accent1">
                    <a:lumMod val="75000"/>
                  </a:schemeClr>
                </a:solidFill>
                <a:cs typeface="Geneva"/>
              </a:rPr>
              <a:t>Millones</a:t>
            </a:r>
            <a:r>
              <a:rPr lang="en-US" altLang="ko-KR" b="1" dirty="0">
                <a:solidFill>
                  <a:schemeClr val="accent1">
                    <a:lumMod val="75000"/>
                  </a:schemeClr>
                </a:solidFill>
                <a:cs typeface="Geneva"/>
              </a:rPr>
              <a:t> de pesos</a:t>
            </a:r>
            <a:endParaRPr lang="ko-KR" altLang="en-US" b="1" dirty="0">
              <a:solidFill>
                <a:schemeClr val="accent1">
                  <a:lumMod val="75000"/>
                </a:schemeClr>
              </a:solidFill>
              <a:cs typeface="Geneva"/>
            </a:endParaRPr>
          </a:p>
        </p:txBody>
      </p:sp>
      <p:sp>
        <p:nvSpPr>
          <p:cNvPr id="41" name="Rectángulo 40"/>
          <p:cNvSpPr/>
          <p:nvPr/>
        </p:nvSpPr>
        <p:spPr>
          <a:xfrm>
            <a:off x="1055440" y="5373216"/>
            <a:ext cx="1152128" cy="50405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Rectángulo 41"/>
          <p:cNvSpPr/>
          <p:nvPr/>
        </p:nvSpPr>
        <p:spPr>
          <a:xfrm>
            <a:off x="1055440" y="4957043"/>
            <a:ext cx="1152128" cy="14401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Rectángulo 42"/>
          <p:cNvSpPr/>
          <p:nvPr/>
        </p:nvSpPr>
        <p:spPr>
          <a:xfrm>
            <a:off x="2999656" y="4034681"/>
            <a:ext cx="1152128" cy="507430"/>
          </a:xfrm>
          <a:prstGeom prst="rect">
            <a:avLst/>
          </a:prstGeom>
          <a:solidFill>
            <a:srgbClr val="4BB69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Rectángulo 43"/>
          <p:cNvSpPr/>
          <p:nvPr/>
        </p:nvSpPr>
        <p:spPr>
          <a:xfrm>
            <a:off x="2999656" y="4538737"/>
            <a:ext cx="1152128" cy="133196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Rectángulo 44"/>
          <p:cNvSpPr/>
          <p:nvPr/>
        </p:nvSpPr>
        <p:spPr>
          <a:xfrm flipV="1">
            <a:off x="2999656" y="3962658"/>
            <a:ext cx="1152128" cy="7202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46" name="Agrupar 45"/>
          <p:cNvGrpSpPr/>
          <p:nvPr/>
        </p:nvGrpSpPr>
        <p:grpSpPr>
          <a:xfrm>
            <a:off x="4871864" y="3645024"/>
            <a:ext cx="1152128" cy="461665"/>
            <a:chOff x="4295800" y="1167135"/>
            <a:chExt cx="1008112" cy="461665"/>
          </a:xfrm>
        </p:grpSpPr>
        <p:sp>
          <p:nvSpPr>
            <p:cNvPr id="47" name="Rounded Rectangular Callout 31">
              <a:extLst>
                <a:ext uri="{FF2B5EF4-FFF2-40B4-BE49-F238E27FC236}">
                  <a16:creationId xmlns:a16="http://schemas.microsoft.com/office/drawing/2014/main" id="{FDFDF9E1-F4D2-4A03-9742-4AFE0B15CE5C}"/>
                </a:ext>
              </a:extLst>
            </p:cNvPr>
            <p:cNvSpPr/>
            <p:nvPr/>
          </p:nvSpPr>
          <p:spPr>
            <a:xfrm flipH="1">
              <a:off x="4295800" y="1185342"/>
              <a:ext cx="1008112" cy="443458"/>
            </a:xfrm>
            <a:prstGeom prst="wedgeRoundRectCallout">
              <a:avLst>
                <a:gd name="adj1" fmla="val 20320"/>
                <a:gd name="adj2" fmla="val 100036"/>
                <a:gd name="adj3" fmla="val 16667"/>
              </a:avLst>
            </a:prstGeom>
            <a:noFill/>
            <a:ln>
              <a:solidFill>
                <a:srgbClr val="5089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48" name="TextBox 7"/>
            <p:cNvSpPr txBox="1"/>
            <p:nvPr/>
          </p:nvSpPr>
          <p:spPr>
            <a:xfrm>
              <a:off x="4311675" y="1167135"/>
              <a:ext cx="9361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1">
                      <a:lumMod val="75000"/>
                    </a:schemeClr>
                  </a:solidFill>
                  <a:cs typeface="Geneva"/>
                </a:rPr>
                <a:t>$699,1</a:t>
              </a:r>
            </a:p>
          </p:txBody>
        </p:sp>
      </p:grpSp>
      <p:sp>
        <p:nvSpPr>
          <p:cNvPr id="49" name="Rectángulo 48"/>
          <p:cNvSpPr/>
          <p:nvPr/>
        </p:nvSpPr>
        <p:spPr>
          <a:xfrm>
            <a:off x="4871864" y="4466729"/>
            <a:ext cx="1152128" cy="1008112"/>
          </a:xfrm>
          <a:prstGeom prst="rect">
            <a:avLst/>
          </a:prstGeom>
          <a:solidFill>
            <a:srgbClr val="4BB69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Rectángulo 49"/>
          <p:cNvSpPr/>
          <p:nvPr/>
        </p:nvSpPr>
        <p:spPr>
          <a:xfrm>
            <a:off x="4871864" y="5474841"/>
            <a:ext cx="1152128" cy="395864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" name="Rectángulo 50"/>
          <p:cNvSpPr/>
          <p:nvPr/>
        </p:nvSpPr>
        <p:spPr>
          <a:xfrm flipV="1">
            <a:off x="4871864" y="4358706"/>
            <a:ext cx="1152128" cy="10802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52" name="Agrupar 51"/>
          <p:cNvGrpSpPr/>
          <p:nvPr/>
        </p:nvGrpSpPr>
        <p:grpSpPr>
          <a:xfrm>
            <a:off x="6600056" y="2770287"/>
            <a:ext cx="1296144" cy="461665"/>
            <a:chOff x="4295800" y="1167135"/>
            <a:chExt cx="1008112" cy="461665"/>
          </a:xfrm>
        </p:grpSpPr>
        <p:sp>
          <p:nvSpPr>
            <p:cNvPr id="53" name="Rounded Rectangular Callout 31">
              <a:extLst>
                <a:ext uri="{FF2B5EF4-FFF2-40B4-BE49-F238E27FC236}">
                  <a16:creationId xmlns:a16="http://schemas.microsoft.com/office/drawing/2014/main" id="{FDFDF9E1-F4D2-4A03-9742-4AFE0B15CE5C}"/>
                </a:ext>
              </a:extLst>
            </p:cNvPr>
            <p:cNvSpPr/>
            <p:nvPr/>
          </p:nvSpPr>
          <p:spPr>
            <a:xfrm flipH="1">
              <a:off x="4295800" y="1185342"/>
              <a:ext cx="1008112" cy="443458"/>
            </a:xfrm>
            <a:prstGeom prst="wedgeRoundRectCallout">
              <a:avLst>
                <a:gd name="adj1" fmla="val 20320"/>
                <a:gd name="adj2" fmla="val 100036"/>
                <a:gd name="adj3" fmla="val 16667"/>
              </a:avLst>
            </a:prstGeom>
            <a:noFill/>
            <a:ln>
              <a:solidFill>
                <a:srgbClr val="5089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54" name="TextBox 7"/>
            <p:cNvSpPr txBox="1"/>
            <p:nvPr/>
          </p:nvSpPr>
          <p:spPr>
            <a:xfrm>
              <a:off x="4311675" y="1167135"/>
              <a:ext cx="9361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1">
                      <a:lumMod val="75000"/>
                    </a:schemeClr>
                  </a:solidFill>
                  <a:cs typeface="Geneva"/>
                </a:rPr>
                <a:t>$989,1</a:t>
              </a:r>
            </a:p>
          </p:txBody>
        </p:sp>
      </p:grpSp>
      <p:sp>
        <p:nvSpPr>
          <p:cNvPr id="55" name="Rectángulo 54"/>
          <p:cNvSpPr/>
          <p:nvPr/>
        </p:nvSpPr>
        <p:spPr>
          <a:xfrm>
            <a:off x="6744072" y="3706391"/>
            <a:ext cx="1152128" cy="936104"/>
          </a:xfrm>
          <a:prstGeom prst="rect">
            <a:avLst/>
          </a:prstGeom>
          <a:solidFill>
            <a:srgbClr val="4BB69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Rectángulo 55"/>
          <p:cNvSpPr/>
          <p:nvPr/>
        </p:nvSpPr>
        <p:spPr>
          <a:xfrm>
            <a:off x="6744072" y="4642495"/>
            <a:ext cx="1152128" cy="122413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Rectángulo 56"/>
          <p:cNvSpPr/>
          <p:nvPr/>
        </p:nvSpPr>
        <p:spPr>
          <a:xfrm flipV="1">
            <a:off x="6744072" y="3526360"/>
            <a:ext cx="1152128" cy="18002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8" name="Rectángulo 57"/>
          <p:cNvSpPr/>
          <p:nvPr/>
        </p:nvSpPr>
        <p:spPr>
          <a:xfrm>
            <a:off x="8576022" y="1874441"/>
            <a:ext cx="1152128" cy="2130623"/>
          </a:xfrm>
          <a:prstGeom prst="rect">
            <a:avLst/>
          </a:prstGeom>
          <a:solidFill>
            <a:srgbClr val="4BB69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9" name="Rectángulo 58"/>
          <p:cNvSpPr/>
          <p:nvPr/>
        </p:nvSpPr>
        <p:spPr>
          <a:xfrm>
            <a:off x="8576022" y="4005064"/>
            <a:ext cx="1152128" cy="18658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Rectángulo 59"/>
          <p:cNvSpPr/>
          <p:nvPr/>
        </p:nvSpPr>
        <p:spPr>
          <a:xfrm flipV="1">
            <a:off x="8576022" y="1624554"/>
            <a:ext cx="1152128" cy="2520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63" name="Agrupar 62"/>
          <p:cNvGrpSpPr/>
          <p:nvPr/>
        </p:nvGrpSpPr>
        <p:grpSpPr>
          <a:xfrm>
            <a:off x="8359998" y="869811"/>
            <a:ext cx="1728192" cy="830997"/>
            <a:chOff x="4295800" y="1167135"/>
            <a:chExt cx="1008112" cy="830997"/>
          </a:xfrm>
        </p:grpSpPr>
        <p:sp>
          <p:nvSpPr>
            <p:cNvPr id="64" name="Rounded Rectangular Callout 31">
              <a:extLst>
                <a:ext uri="{FF2B5EF4-FFF2-40B4-BE49-F238E27FC236}">
                  <a16:creationId xmlns:a16="http://schemas.microsoft.com/office/drawing/2014/main" id="{FDFDF9E1-F4D2-4A03-9742-4AFE0B15CE5C}"/>
                </a:ext>
              </a:extLst>
            </p:cNvPr>
            <p:cNvSpPr/>
            <p:nvPr/>
          </p:nvSpPr>
          <p:spPr>
            <a:xfrm flipH="1">
              <a:off x="4295800" y="1185342"/>
              <a:ext cx="1008112" cy="443458"/>
            </a:xfrm>
            <a:prstGeom prst="wedgeRoundRectCallout">
              <a:avLst>
                <a:gd name="adj1" fmla="val 20320"/>
                <a:gd name="adj2" fmla="val 100036"/>
                <a:gd name="adj3" fmla="val 16667"/>
              </a:avLst>
            </a:prstGeom>
            <a:noFill/>
            <a:ln>
              <a:solidFill>
                <a:srgbClr val="5089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65" name="TextBox 7"/>
            <p:cNvSpPr txBox="1"/>
            <p:nvPr/>
          </p:nvSpPr>
          <p:spPr>
            <a:xfrm>
              <a:off x="4311675" y="1167135"/>
              <a:ext cx="93610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accent1">
                      <a:lumMod val="75000"/>
                    </a:schemeClr>
                  </a:solidFill>
                  <a:cs typeface="Geneva"/>
                </a:rPr>
                <a:t>$1.869,8</a:t>
              </a:r>
            </a:p>
          </p:txBody>
        </p:sp>
      </p:grpSp>
      <p:sp>
        <p:nvSpPr>
          <p:cNvPr id="66" name="Rectángulo 65"/>
          <p:cNvSpPr>
            <a:spLocks noChangeAspect="1"/>
          </p:cNvSpPr>
          <p:nvPr/>
        </p:nvSpPr>
        <p:spPr>
          <a:xfrm>
            <a:off x="10200481" y="4941169"/>
            <a:ext cx="215999" cy="215999"/>
          </a:xfrm>
          <a:prstGeom prst="rect">
            <a:avLst/>
          </a:prstGeom>
          <a:solidFill>
            <a:srgbClr val="4BB69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b="1"/>
          </a:p>
        </p:txBody>
      </p:sp>
      <p:sp>
        <p:nvSpPr>
          <p:cNvPr id="67" name="Rectángulo 66"/>
          <p:cNvSpPr>
            <a:spLocks noChangeAspect="1"/>
          </p:cNvSpPr>
          <p:nvPr/>
        </p:nvSpPr>
        <p:spPr>
          <a:xfrm>
            <a:off x="10200481" y="5373217"/>
            <a:ext cx="215999" cy="21599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b="1"/>
          </a:p>
        </p:txBody>
      </p:sp>
      <p:sp>
        <p:nvSpPr>
          <p:cNvPr id="68" name="Rectángulo 67"/>
          <p:cNvSpPr>
            <a:spLocks noChangeAspect="1"/>
          </p:cNvSpPr>
          <p:nvPr/>
        </p:nvSpPr>
        <p:spPr>
          <a:xfrm flipV="1">
            <a:off x="10200481" y="4509121"/>
            <a:ext cx="215999" cy="21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b="1" dirty="0"/>
          </a:p>
        </p:txBody>
      </p:sp>
      <p:sp>
        <p:nvSpPr>
          <p:cNvPr id="69" name="TextBox 8"/>
          <p:cNvSpPr txBox="1"/>
          <p:nvPr/>
        </p:nvSpPr>
        <p:spPr>
          <a:xfrm>
            <a:off x="10416480" y="4442237"/>
            <a:ext cx="2448272" cy="29751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altLang="ko-KR" sz="1600" b="1" dirty="0" err="1">
                <a:solidFill>
                  <a:schemeClr val="accent1">
                    <a:lumMod val="75000"/>
                  </a:schemeClr>
                </a:solidFill>
                <a:cs typeface="Geneva"/>
              </a:rPr>
              <a:t>Exportación</a:t>
            </a:r>
            <a:endParaRPr lang="ko-KR" altLang="en-US" sz="1600" b="1" dirty="0">
              <a:solidFill>
                <a:schemeClr val="accent1">
                  <a:lumMod val="75000"/>
                </a:schemeClr>
              </a:solidFill>
              <a:cs typeface="Geneva"/>
            </a:endParaRPr>
          </a:p>
        </p:txBody>
      </p:sp>
      <p:sp>
        <p:nvSpPr>
          <p:cNvPr id="70" name="TextBox 8"/>
          <p:cNvSpPr txBox="1"/>
          <p:nvPr/>
        </p:nvSpPr>
        <p:spPr>
          <a:xfrm>
            <a:off x="10416480" y="4869160"/>
            <a:ext cx="2448272" cy="29751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altLang="ko-KR" sz="1600" b="1" dirty="0" err="1">
                <a:solidFill>
                  <a:schemeClr val="accent1">
                    <a:lumMod val="75000"/>
                  </a:schemeClr>
                </a:solidFill>
                <a:cs typeface="Geneva"/>
              </a:rPr>
              <a:t>Otras</a:t>
            </a:r>
            <a:r>
              <a:rPr lang="en-US" altLang="ko-KR" sz="1600" b="1" dirty="0">
                <a:solidFill>
                  <a:schemeClr val="accent1">
                    <a:lumMod val="75000"/>
                  </a:schemeClr>
                </a:solidFill>
                <a:cs typeface="Geneva"/>
              </a:rPr>
              <a:t> </a:t>
            </a:r>
            <a:r>
              <a:rPr lang="en-US" altLang="ko-KR" sz="1600" b="1" dirty="0" err="1">
                <a:solidFill>
                  <a:schemeClr val="accent1">
                    <a:lumMod val="75000"/>
                  </a:schemeClr>
                </a:solidFill>
                <a:cs typeface="Geneva"/>
              </a:rPr>
              <a:t>Ventas</a:t>
            </a:r>
            <a:endParaRPr lang="ko-KR" altLang="en-US" sz="1600" b="1" dirty="0">
              <a:solidFill>
                <a:schemeClr val="accent1">
                  <a:lumMod val="75000"/>
                </a:schemeClr>
              </a:solidFill>
              <a:cs typeface="Geneva"/>
            </a:endParaRPr>
          </a:p>
        </p:txBody>
      </p:sp>
      <p:sp>
        <p:nvSpPr>
          <p:cNvPr id="71" name="TextBox 8"/>
          <p:cNvSpPr txBox="1"/>
          <p:nvPr/>
        </p:nvSpPr>
        <p:spPr>
          <a:xfrm>
            <a:off x="10416480" y="5338083"/>
            <a:ext cx="2448272" cy="29751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altLang="ko-KR" sz="1600" b="1" dirty="0">
                <a:solidFill>
                  <a:schemeClr val="accent1">
                    <a:lumMod val="75000"/>
                  </a:schemeClr>
                </a:solidFill>
                <a:cs typeface="Geneva"/>
              </a:rPr>
              <a:t>Estado </a:t>
            </a:r>
            <a:r>
              <a:rPr lang="en-US" altLang="ko-KR" sz="1600" b="1" dirty="0" err="1">
                <a:solidFill>
                  <a:schemeClr val="accent1">
                    <a:lumMod val="75000"/>
                  </a:schemeClr>
                </a:solidFill>
                <a:cs typeface="Geneva"/>
              </a:rPr>
              <a:t>Nacional</a:t>
            </a:r>
            <a:r>
              <a:rPr lang="en-US" altLang="ko-KR" sz="1600" b="1" dirty="0">
                <a:solidFill>
                  <a:schemeClr val="accent1">
                    <a:lumMod val="75000"/>
                  </a:schemeClr>
                </a:solidFill>
                <a:cs typeface="Geneva"/>
              </a:rPr>
              <a:t> </a:t>
            </a:r>
            <a:endParaRPr lang="ko-KR" altLang="en-US" sz="1600" b="1" dirty="0">
              <a:solidFill>
                <a:schemeClr val="accent1">
                  <a:lumMod val="75000"/>
                </a:schemeClr>
              </a:solidFill>
              <a:cs typeface="Geneva"/>
            </a:endParaRPr>
          </a:p>
        </p:txBody>
      </p:sp>
      <p:grpSp>
        <p:nvGrpSpPr>
          <p:cNvPr id="3" name="Agrupar 2"/>
          <p:cNvGrpSpPr/>
          <p:nvPr/>
        </p:nvGrpSpPr>
        <p:grpSpPr>
          <a:xfrm>
            <a:off x="335360" y="4920656"/>
            <a:ext cx="720080" cy="288031"/>
            <a:chOff x="-96688" y="5065439"/>
            <a:chExt cx="720080" cy="288031"/>
          </a:xfrm>
        </p:grpSpPr>
        <p:sp>
          <p:nvSpPr>
            <p:cNvPr id="73" name="Rounded Rectangular Callout 31">
              <a:extLst>
                <a:ext uri="{FF2B5EF4-FFF2-40B4-BE49-F238E27FC236}">
                  <a16:creationId xmlns:a16="http://schemas.microsoft.com/office/drawing/2014/main" id="{FDFDF9E1-F4D2-4A03-9742-4AFE0B15CE5C}"/>
                </a:ext>
              </a:extLst>
            </p:cNvPr>
            <p:cNvSpPr/>
            <p:nvPr/>
          </p:nvSpPr>
          <p:spPr>
            <a:xfrm flipH="1">
              <a:off x="47328" y="5083645"/>
              <a:ext cx="432048" cy="269825"/>
            </a:xfrm>
            <a:prstGeom prst="wedgeRoundRectCallout">
              <a:avLst>
                <a:gd name="adj1" fmla="val -69162"/>
                <a:gd name="adj2" fmla="val -21678"/>
                <a:gd name="adj3" fmla="val 16667"/>
              </a:avLst>
            </a:prstGeom>
            <a:noFill/>
            <a:ln>
              <a:solidFill>
                <a:srgbClr val="5089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74" name="TextBox 7"/>
            <p:cNvSpPr txBox="1"/>
            <p:nvPr/>
          </p:nvSpPr>
          <p:spPr>
            <a:xfrm>
              <a:off x="-96688" y="5065439"/>
              <a:ext cx="7200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1">
                      <a:lumMod val="75000"/>
                    </a:schemeClr>
                  </a:solidFill>
                  <a:cs typeface="Geneva"/>
                </a:rPr>
                <a:t>3,1%</a:t>
              </a:r>
            </a:p>
          </p:txBody>
        </p:sp>
      </p:grpSp>
      <p:grpSp>
        <p:nvGrpSpPr>
          <p:cNvPr id="77" name="Agrupar 76"/>
          <p:cNvGrpSpPr/>
          <p:nvPr/>
        </p:nvGrpSpPr>
        <p:grpSpPr>
          <a:xfrm>
            <a:off x="335360" y="5260951"/>
            <a:ext cx="720080" cy="288031"/>
            <a:chOff x="-96688" y="5065439"/>
            <a:chExt cx="720080" cy="288031"/>
          </a:xfrm>
        </p:grpSpPr>
        <p:sp>
          <p:nvSpPr>
            <p:cNvPr id="78" name="Rounded Rectangular Callout 31">
              <a:extLst>
                <a:ext uri="{FF2B5EF4-FFF2-40B4-BE49-F238E27FC236}">
                  <a16:creationId xmlns:a16="http://schemas.microsoft.com/office/drawing/2014/main" id="{FDFDF9E1-F4D2-4A03-9742-4AFE0B15CE5C}"/>
                </a:ext>
              </a:extLst>
            </p:cNvPr>
            <p:cNvSpPr/>
            <p:nvPr/>
          </p:nvSpPr>
          <p:spPr>
            <a:xfrm flipH="1">
              <a:off x="47328" y="5083645"/>
              <a:ext cx="432048" cy="269825"/>
            </a:xfrm>
            <a:prstGeom prst="wedgeRoundRectCallout">
              <a:avLst>
                <a:gd name="adj1" fmla="val -69162"/>
                <a:gd name="adj2" fmla="val -21678"/>
                <a:gd name="adj3" fmla="val 16667"/>
              </a:avLst>
            </a:prstGeom>
            <a:noFill/>
            <a:ln>
              <a:solidFill>
                <a:srgbClr val="5089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79" name="TextBox 7"/>
            <p:cNvSpPr txBox="1"/>
            <p:nvPr/>
          </p:nvSpPr>
          <p:spPr>
            <a:xfrm>
              <a:off x="-96688" y="5065439"/>
              <a:ext cx="7200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1">
                      <a:lumMod val="75000"/>
                    </a:schemeClr>
                  </a:solidFill>
                  <a:cs typeface="Geneva"/>
                </a:rPr>
                <a:t>43,7%</a:t>
              </a:r>
            </a:p>
          </p:txBody>
        </p:sp>
      </p:grpSp>
      <p:grpSp>
        <p:nvGrpSpPr>
          <p:cNvPr id="80" name="Agrupar 79"/>
          <p:cNvGrpSpPr/>
          <p:nvPr/>
        </p:nvGrpSpPr>
        <p:grpSpPr>
          <a:xfrm>
            <a:off x="335360" y="5589241"/>
            <a:ext cx="720080" cy="288031"/>
            <a:chOff x="-96688" y="5065439"/>
            <a:chExt cx="720080" cy="288031"/>
          </a:xfrm>
        </p:grpSpPr>
        <p:sp>
          <p:nvSpPr>
            <p:cNvPr id="81" name="Rounded Rectangular Callout 31">
              <a:extLst>
                <a:ext uri="{FF2B5EF4-FFF2-40B4-BE49-F238E27FC236}">
                  <a16:creationId xmlns:a16="http://schemas.microsoft.com/office/drawing/2014/main" id="{FDFDF9E1-F4D2-4A03-9742-4AFE0B15CE5C}"/>
                </a:ext>
              </a:extLst>
            </p:cNvPr>
            <p:cNvSpPr/>
            <p:nvPr/>
          </p:nvSpPr>
          <p:spPr>
            <a:xfrm flipH="1">
              <a:off x="47328" y="5083645"/>
              <a:ext cx="432048" cy="269825"/>
            </a:xfrm>
            <a:prstGeom prst="wedgeRoundRectCallout">
              <a:avLst>
                <a:gd name="adj1" fmla="val -69162"/>
                <a:gd name="adj2" fmla="val -21678"/>
                <a:gd name="adj3" fmla="val 16667"/>
              </a:avLst>
            </a:prstGeom>
            <a:noFill/>
            <a:ln>
              <a:solidFill>
                <a:srgbClr val="5089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82" name="TextBox 7"/>
            <p:cNvSpPr txBox="1"/>
            <p:nvPr/>
          </p:nvSpPr>
          <p:spPr>
            <a:xfrm>
              <a:off x="-96688" y="5065439"/>
              <a:ext cx="7200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1">
                      <a:lumMod val="75000"/>
                    </a:schemeClr>
                  </a:solidFill>
                  <a:cs typeface="Geneva"/>
                </a:rPr>
                <a:t>53,2%</a:t>
              </a:r>
            </a:p>
          </p:txBody>
        </p:sp>
      </p:grpSp>
      <p:grpSp>
        <p:nvGrpSpPr>
          <p:cNvPr id="83" name="Agrupar 82"/>
          <p:cNvGrpSpPr/>
          <p:nvPr/>
        </p:nvGrpSpPr>
        <p:grpSpPr>
          <a:xfrm>
            <a:off x="2279576" y="3861048"/>
            <a:ext cx="720080" cy="288031"/>
            <a:chOff x="-96688" y="5065439"/>
            <a:chExt cx="720080" cy="288031"/>
          </a:xfrm>
        </p:grpSpPr>
        <p:sp>
          <p:nvSpPr>
            <p:cNvPr id="84" name="Rounded Rectangular Callout 31">
              <a:extLst>
                <a:ext uri="{FF2B5EF4-FFF2-40B4-BE49-F238E27FC236}">
                  <a16:creationId xmlns:a16="http://schemas.microsoft.com/office/drawing/2014/main" id="{FDFDF9E1-F4D2-4A03-9742-4AFE0B15CE5C}"/>
                </a:ext>
              </a:extLst>
            </p:cNvPr>
            <p:cNvSpPr/>
            <p:nvPr/>
          </p:nvSpPr>
          <p:spPr>
            <a:xfrm flipH="1">
              <a:off x="47328" y="5083645"/>
              <a:ext cx="432048" cy="269825"/>
            </a:xfrm>
            <a:prstGeom prst="wedgeRoundRectCallout">
              <a:avLst>
                <a:gd name="adj1" fmla="val -69162"/>
                <a:gd name="adj2" fmla="val -21678"/>
                <a:gd name="adj3" fmla="val 16667"/>
              </a:avLst>
            </a:prstGeom>
            <a:noFill/>
            <a:ln>
              <a:solidFill>
                <a:srgbClr val="5089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85" name="TextBox 7"/>
            <p:cNvSpPr txBox="1"/>
            <p:nvPr/>
          </p:nvSpPr>
          <p:spPr>
            <a:xfrm>
              <a:off x="-96688" y="5065439"/>
              <a:ext cx="7200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1">
                      <a:lumMod val="75000"/>
                    </a:schemeClr>
                  </a:solidFill>
                  <a:cs typeface="Geneva"/>
                </a:rPr>
                <a:t>2,9%</a:t>
              </a:r>
            </a:p>
          </p:txBody>
        </p:sp>
      </p:grpSp>
      <p:grpSp>
        <p:nvGrpSpPr>
          <p:cNvPr id="86" name="Agrupar 85"/>
          <p:cNvGrpSpPr/>
          <p:nvPr/>
        </p:nvGrpSpPr>
        <p:grpSpPr>
          <a:xfrm>
            <a:off x="2279576" y="4221088"/>
            <a:ext cx="720080" cy="288031"/>
            <a:chOff x="-96688" y="5065439"/>
            <a:chExt cx="720080" cy="288031"/>
          </a:xfrm>
        </p:grpSpPr>
        <p:sp>
          <p:nvSpPr>
            <p:cNvPr id="87" name="Rounded Rectangular Callout 31">
              <a:extLst>
                <a:ext uri="{FF2B5EF4-FFF2-40B4-BE49-F238E27FC236}">
                  <a16:creationId xmlns:a16="http://schemas.microsoft.com/office/drawing/2014/main" id="{FDFDF9E1-F4D2-4A03-9742-4AFE0B15CE5C}"/>
                </a:ext>
              </a:extLst>
            </p:cNvPr>
            <p:cNvSpPr/>
            <p:nvPr/>
          </p:nvSpPr>
          <p:spPr>
            <a:xfrm flipH="1">
              <a:off x="47328" y="5083645"/>
              <a:ext cx="432048" cy="269825"/>
            </a:xfrm>
            <a:prstGeom prst="wedgeRoundRectCallout">
              <a:avLst>
                <a:gd name="adj1" fmla="val -69162"/>
                <a:gd name="adj2" fmla="val -21678"/>
                <a:gd name="adj3" fmla="val 16667"/>
              </a:avLst>
            </a:prstGeom>
            <a:noFill/>
            <a:ln>
              <a:solidFill>
                <a:srgbClr val="5089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88" name="TextBox 7"/>
            <p:cNvSpPr txBox="1"/>
            <p:nvPr/>
          </p:nvSpPr>
          <p:spPr>
            <a:xfrm>
              <a:off x="-96688" y="5065439"/>
              <a:ext cx="7200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1">
                      <a:lumMod val="75000"/>
                    </a:schemeClr>
                  </a:solidFill>
                  <a:cs typeface="Geneva"/>
                </a:rPr>
                <a:t>34,3%</a:t>
              </a:r>
            </a:p>
          </p:txBody>
        </p:sp>
      </p:grpSp>
      <p:grpSp>
        <p:nvGrpSpPr>
          <p:cNvPr id="89" name="Agrupar 88"/>
          <p:cNvGrpSpPr/>
          <p:nvPr/>
        </p:nvGrpSpPr>
        <p:grpSpPr>
          <a:xfrm>
            <a:off x="2279576" y="4653136"/>
            <a:ext cx="720080" cy="288031"/>
            <a:chOff x="-96688" y="5065439"/>
            <a:chExt cx="720080" cy="288031"/>
          </a:xfrm>
        </p:grpSpPr>
        <p:sp>
          <p:nvSpPr>
            <p:cNvPr id="90" name="Rounded Rectangular Callout 31">
              <a:extLst>
                <a:ext uri="{FF2B5EF4-FFF2-40B4-BE49-F238E27FC236}">
                  <a16:creationId xmlns:a16="http://schemas.microsoft.com/office/drawing/2014/main" id="{FDFDF9E1-F4D2-4A03-9742-4AFE0B15CE5C}"/>
                </a:ext>
              </a:extLst>
            </p:cNvPr>
            <p:cNvSpPr/>
            <p:nvPr/>
          </p:nvSpPr>
          <p:spPr>
            <a:xfrm flipH="1">
              <a:off x="47328" y="5083645"/>
              <a:ext cx="432048" cy="269825"/>
            </a:xfrm>
            <a:prstGeom prst="wedgeRoundRectCallout">
              <a:avLst>
                <a:gd name="adj1" fmla="val -69162"/>
                <a:gd name="adj2" fmla="val -21678"/>
                <a:gd name="adj3" fmla="val 16667"/>
              </a:avLst>
            </a:prstGeom>
            <a:noFill/>
            <a:ln>
              <a:solidFill>
                <a:srgbClr val="5089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91" name="TextBox 7"/>
            <p:cNvSpPr txBox="1"/>
            <p:nvPr/>
          </p:nvSpPr>
          <p:spPr>
            <a:xfrm>
              <a:off x="-96688" y="5065439"/>
              <a:ext cx="7200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1">
                      <a:lumMod val="75000"/>
                    </a:schemeClr>
                  </a:solidFill>
                  <a:cs typeface="Geneva"/>
                </a:rPr>
                <a:t>62,8%</a:t>
              </a:r>
            </a:p>
          </p:txBody>
        </p:sp>
      </p:grpSp>
      <p:grpSp>
        <p:nvGrpSpPr>
          <p:cNvPr id="92" name="Agrupar 91"/>
          <p:cNvGrpSpPr/>
          <p:nvPr/>
        </p:nvGrpSpPr>
        <p:grpSpPr>
          <a:xfrm>
            <a:off x="4151784" y="4293097"/>
            <a:ext cx="720080" cy="288031"/>
            <a:chOff x="-96688" y="5065439"/>
            <a:chExt cx="720080" cy="288031"/>
          </a:xfrm>
        </p:grpSpPr>
        <p:sp>
          <p:nvSpPr>
            <p:cNvPr id="93" name="Rounded Rectangular Callout 31">
              <a:extLst>
                <a:ext uri="{FF2B5EF4-FFF2-40B4-BE49-F238E27FC236}">
                  <a16:creationId xmlns:a16="http://schemas.microsoft.com/office/drawing/2014/main" id="{FDFDF9E1-F4D2-4A03-9742-4AFE0B15CE5C}"/>
                </a:ext>
              </a:extLst>
            </p:cNvPr>
            <p:cNvSpPr/>
            <p:nvPr/>
          </p:nvSpPr>
          <p:spPr>
            <a:xfrm flipH="1">
              <a:off x="47328" y="5083645"/>
              <a:ext cx="432048" cy="269825"/>
            </a:xfrm>
            <a:prstGeom prst="wedgeRoundRectCallout">
              <a:avLst>
                <a:gd name="adj1" fmla="val -69162"/>
                <a:gd name="adj2" fmla="val -21678"/>
                <a:gd name="adj3" fmla="val 16667"/>
              </a:avLst>
            </a:prstGeom>
            <a:noFill/>
            <a:ln>
              <a:solidFill>
                <a:srgbClr val="5089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94" name="TextBox 7"/>
            <p:cNvSpPr txBox="1"/>
            <p:nvPr/>
          </p:nvSpPr>
          <p:spPr>
            <a:xfrm>
              <a:off x="-96688" y="5065439"/>
              <a:ext cx="7200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1">
                      <a:lumMod val="75000"/>
                    </a:schemeClr>
                  </a:solidFill>
                  <a:cs typeface="Geneva"/>
                </a:rPr>
                <a:t>3,6%</a:t>
              </a:r>
            </a:p>
          </p:txBody>
        </p:sp>
      </p:grpSp>
      <p:grpSp>
        <p:nvGrpSpPr>
          <p:cNvPr id="95" name="Agrupar 94"/>
          <p:cNvGrpSpPr/>
          <p:nvPr/>
        </p:nvGrpSpPr>
        <p:grpSpPr>
          <a:xfrm>
            <a:off x="4151784" y="4653137"/>
            <a:ext cx="720080" cy="288031"/>
            <a:chOff x="-96688" y="5065439"/>
            <a:chExt cx="720080" cy="288031"/>
          </a:xfrm>
        </p:grpSpPr>
        <p:sp>
          <p:nvSpPr>
            <p:cNvPr id="96" name="Rounded Rectangular Callout 31">
              <a:extLst>
                <a:ext uri="{FF2B5EF4-FFF2-40B4-BE49-F238E27FC236}">
                  <a16:creationId xmlns:a16="http://schemas.microsoft.com/office/drawing/2014/main" id="{FDFDF9E1-F4D2-4A03-9742-4AFE0B15CE5C}"/>
                </a:ext>
              </a:extLst>
            </p:cNvPr>
            <p:cNvSpPr/>
            <p:nvPr/>
          </p:nvSpPr>
          <p:spPr>
            <a:xfrm flipH="1">
              <a:off x="47328" y="5083645"/>
              <a:ext cx="432048" cy="269825"/>
            </a:xfrm>
            <a:prstGeom prst="wedgeRoundRectCallout">
              <a:avLst>
                <a:gd name="adj1" fmla="val -69162"/>
                <a:gd name="adj2" fmla="val -21678"/>
                <a:gd name="adj3" fmla="val 16667"/>
              </a:avLst>
            </a:prstGeom>
            <a:noFill/>
            <a:ln>
              <a:solidFill>
                <a:srgbClr val="5089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97" name="TextBox 7"/>
            <p:cNvSpPr txBox="1"/>
            <p:nvPr/>
          </p:nvSpPr>
          <p:spPr>
            <a:xfrm>
              <a:off x="-96688" y="5065439"/>
              <a:ext cx="7200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1">
                      <a:lumMod val="75000"/>
                    </a:schemeClr>
                  </a:solidFill>
                  <a:cs typeface="Geneva"/>
                </a:rPr>
                <a:t>67,6%</a:t>
              </a:r>
            </a:p>
          </p:txBody>
        </p:sp>
      </p:grpSp>
      <p:grpSp>
        <p:nvGrpSpPr>
          <p:cNvPr id="98" name="Agrupar 97"/>
          <p:cNvGrpSpPr/>
          <p:nvPr/>
        </p:nvGrpSpPr>
        <p:grpSpPr>
          <a:xfrm>
            <a:off x="4151784" y="5445224"/>
            <a:ext cx="720080" cy="288031"/>
            <a:chOff x="-96688" y="5065439"/>
            <a:chExt cx="720080" cy="288031"/>
          </a:xfrm>
        </p:grpSpPr>
        <p:sp>
          <p:nvSpPr>
            <p:cNvPr id="99" name="Rounded Rectangular Callout 31">
              <a:extLst>
                <a:ext uri="{FF2B5EF4-FFF2-40B4-BE49-F238E27FC236}">
                  <a16:creationId xmlns:a16="http://schemas.microsoft.com/office/drawing/2014/main" id="{FDFDF9E1-F4D2-4A03-9742-4AFE0B15CE5C}"/>
                </a:ext>
              </a:extLst>
            </p:cNvPr>
            <p:cNvSpPr/>
            <p:nvPr/>
          </p:nvSpPr>
          <p:spPr>
            <a:xfrm flipH="1">
              <a:off x="47328" y="5083645"/>
              <a:ext cx="432048" cy="269825"/>
            </a:xfrm>
            <a:prstGeom prst="wedgeRoundRectCallout">
              <a:avLst>
                <a:gd name="adj1" fmla="val -69162"/>
                <a:gd name="adj2" fmla="val -21678"/>
                <a:gd name="adj3" fmla="val 16667"/>
              </a:avLst>
            </a:prstGeom>
            <a:noFill/>
            <a:ln>
              <a:solidFill>
                <a:srgbClr val="5089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00" name="TextBox 7"/>
            <p:cNvSpPr txBox="1"/>
            <p:nvPr/>
          </p:nvSpPr>
          <p:spPr>
            <a:xfrm>
              <a:off x="-96688" y="5065439"/>
              <a:ext cx="7200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1">
                      <a:lumMod val="75000"/>
                    </a:schemeClr>
                  </a:solidFill>
                  <a:cs typeface="Geneva"/>
                </a:rPr>
                <a:t>28,9%</a:t>
              </a:r>
            </a:p>
          </p:txBody>
        </p:sp>
      </p:grpSp>
      <p:grpSp>
        <p:nvGrpSpPr>
          <p:cNvPr id="101" name="Agrupar 100"/>
          <p:cNvGrpSpPr/>
          <p:nvPr/>
        </p:nvGrpSpPr>
        <p:grpSpPr>
          <a:xfrm>
            <a:off x="6023992" y="3501008"/>
            <a:ext cx="720080" cy="288032"/>
            <a:chOff x="-96688" y="4489375"/>
            <a:chExt cx="720080" cy="288032"/>
          </a:xfrm>
        </p:grpSpPr>
        <p:sp>
          <p:nvSpPr>
            <p:cNvPr id="102" name="Rounded Rectangular Callout 31">
              <a:extLst>
                <a:ext uri="{FF2B5EF4-FFF2-40B4-BE49-F238E27FC236}">
                  <a16:creationId xmlns:a16="http://schemas.microsoft.com/office/drawing/2014/main" id="{FDFDF9E1-F4D2-4A03-9742-4AFE0B15CE5C}"/>
                </a:ext>
              </a:extLst>
            </p:cNvPr>
            <p:cNvSpPr/>
            <p:nvPr/>
          </p:nvSpPr>
          <p:spPr>
            <a:xfrm flipH="1">
              <a:off x="47328" y="4507582"/>
              <a:ext cx="432048" cy="269825"/>
            </a:xfrm>
            <a:prstGeom prst="wedgeRoundRectCallout">
              <a:avLst>
                <a:gd name="adj1" fmla="val -69162"/>
                <a:gd name="adj2" fmla="val -21678"/>
                <a:gd name="adj3" fmla="val 16667"/>
              </a:avLst>
            </a:prstGeom>
            <a:noFill/>
            <a:ln>
              <a:solidFill>
                <a:srgbClr val="5089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03" name="TextBox 7"/>
            <p:cNvSpPr txBox="1"/>
            <p:nvPr/>
          </p:nvSpPr>
          <p:spPr>
            <a:xfrm>
              <a:off x="-96688" y="4489375"/>
              <a:ext cx="7200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1">
                      <a:lumMod val="75000"/>
                    </a:schemeClr>
                  </a:solidFill>
                  <a:cs typeface="Geneva"/>
                </a:rPr>
                <a:t>4,6%</a:t>
              </a:r>
            </a:p>
          </p:txBody>
        </p:sp>
      </p:grpSp>
      <p:grpSp>
        <p:nvGrpSpPr>
          <p:cNvPr id="104" name="Agrupar 103"/>
          <p:cNvGrpSpPr/>
          <p:nvPr/>
        </p:nvGrpSpPr>
        <p:grpSpPr>
          <a:xfrm>
            <a:off x="6023992" y="4077073"/>
            <a:ext cx="720080" cy="288031"/>
            <a:chOff x="-96688" y="5065439"/>
            <a:chExt cx="720080" cy="288031"/>
          </a:xfrm>
        </p:grpSpPr>
        <p:sp>
          <p:nvSpPr>
            <p:cNvPr id="105" name="Rounded Rectangular Callout 31">
              <a:extLst>
                <a:ext uri="{FF2B5EF4-FFF2-40B4-BE49-F238E27FC236}">
                  <a16:creationId xmlns:a16="http://schemas.microsoft.com/office/drawing/2014/main" id="{FDFDF9E1-F4D2-4A03-9742-4AFE0B15CE5C}"/>
                </a:ext>
              </a:extLst>
            </p:cNvPr>
            <p:cNvSpPr/>
            <p:nvPr/>
          </p:nvSpPr>
          <p:spPr>
            <a:xfrm flipH="1">
              <a:off x="47328" y="5083645"/>
              <a:ext cx="432048" cy="269825"/>
            </a:xfrm>
            <a:prstGeom prst="wedgeRoundRectCallout">
              <a:avLst>
                <a:gd name="adj1" fmla="val -69162"/>
                <a:gd name="adj2" fmla="val -21678"/>
                <a:gd name="adj3" fmla="val 16667"/>
              </a:avLst>
            </a:prstGeom>
            <a:noFill/>
            <a:ln>
              <a:solidFill>
                <a:srgbClr val="5089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106" name="TextBox 7"/>
            <p:cNvSpPr txBox="1"/>
            <p:nvPr/>
          </p:nvSpPr>
          <p:spPr>
            <a:xfrm>
              <a:off x="-96688" y="5065439"/>
              <a:ext cx="7200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1">
                      <a:lumMod val="75000"/>
                    </a:schemeClr>
                  </a:solidFill>
                  <a:cs typeface="Geneva"/>
                </a:rPr>
                <a:t>49,4%</a:t>
              </a:r>
            </a:p>
          </p:txBody>
        </p:sp>
      </p:grpSp>
      <p:grpSp>
        <p:nvGrpSpPr>
          <p:cNvPr id="107" name="Agrupar 106"/>
          <p:cNvGrpSpPr/>
          <p:nvPr/>
        </p:nvGrpSpPr>
        <p:grpSpPr>
          <a:xfrm>
            <a:off x="6023992" y="4797152"/>
            <a:ext cx="720080" cy="288031"/>
            <a:chOff x="-96688" y="5065439"/>
            <a:chExt cx="720080" cy="288031"/>
          </a:xfrm>
        </p:grpSpPr>
        <p:sp>
          <p:nvSpPr>
            <p:cNvPr id="108" name="Rounded Rectangular Callout 31">
              <a:extLst>
                <a:ext uri="{FF2B5EF4-FFF2-40B4-BE49-F238E27FC236}">
                  <a16:creationId xmlns:a16="http://schemas.microsoft.com/office/drawing/2014/main" id="{FDFDF9E1-F4D2-4A03-9742-4AFE0B15CE5C}"/>
                </a:ext>
              </a:extLst>
            </p:cNvPr>
            <p:cNvSpPr/>
            <p:nvPr/>
          </p:nvSpPr>
          <p:spPr>
            <a:xfrm flipH="1">
              <a:off x="47328" y="5083645"/>
              <a:ext cx="432048" cy="269825"/>
            </a:xfrm>
            <a:prstGeom prst="wedgeRoundRectCallout">
              <a:avLst>
                <a:gd name="adj1" fmla="val -69162"/>
                <a:gd name="adj2" fmla="val -21678"/>
                <a:gd name="adj3" fmla="val 16667"/>
              </a:avLst>
            </a:prstGeom>
            <a:noFill/>
            <a:ln>
              <a:solidFill>
                <a:srgbClr val="5089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09" name="TextBox 7"/>
            <p:cNvSpPr txBox="1"/>
            <p:nvPr/>
          </p:nvSpPr>
          <p:spPr>
            <a:xfrm>
              <a:off x="-96688" y="5065439"/>
              <a:ext cx="7200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1">
                      <a:lumMod val="75000"/>
                    </a:schemeClr>
                  </a:solidFill>
                  <a:cs typeface="Geneva"/>
                </a:rPr>
                <a:t>46,0</a:t>
              </a:r>
            </a:p>
          </p:txBody>
        </p:sp>
      </p:grpSp>
      <p:grpSp>
        <p:nvGrpSpPr>
          <p:cNvPr id="110" name="Agrupar 109"/>
          <p:cNvGrpSpPr/>
          <p:nvPr/>
        </p:nvGrpSpPr>
        <p:grpSpPr>
          <a:xfrm>
            <a:off x="7855942" y="1556793"/>
            <a:ext cx="720080" cy="288031"/>
            <a:chOff x="-96688" y="5065439"/>
            <a:chExt cx="720080" cy="288031"/>
          </a:xfrm>
        </p:grpSpPr>
        <p:sp>
          <p:nvSpPr>
            <p:cNvPr id="111" name="Rounded Rectangular Callout 31">
              <a:extLst>
                <a:ext uri="{FF2B5EF4-FFF2-40B4-BE49-F238E27FC236}">
                  <a16:creationId xmlns:a16="http://schemas.microsoft.com/office/drawing/2014/main" id="{FDFDF9E1-F4D2-4A03-9742-4AFE0B15CE5C}"/>
                </a:ext>
              </a:extLst>
            </p:cNvPr>
            <p:cNvSpPr/>
            <p:nvPr/>
          </p:nvSpPr>
          <p:spPr>
            <a:xfrm flipH="1">
              <a:off x="47328" y="5083645"/>
              <a:ext cx="432048" cy="269825"/>
            </a:xfrm>
            <a:prstGeom prst="wedgeRoundRectCallout">
              <a:avLst>
                <a:gd name="adj1" fmla="val -69162"/>
                <a:gd name="adj2" fmla="val -21678"/>
                <a:gd name="adj3" fmla="val 16667"/>
              </a:avLst>
            </a:prstGeom>
            <a:noFill/>
            <a:ln>
              <a:solidFill>
                <a:srgbClr val="5089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12" name="TextBox 7"/>
            <p:cNvSpPr txBox="1"/>
            <p:nvPr/>
          </p:nvSpPr>
          <p:spPr>
            <a:xfrm>
              <a:off x="-96688" y="5065439"/>
              <a:ext cx="7200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1">
                      <a:lumMod val="75000"/>
                    </a:schemeClr>
                  </a:solidFill>
                  <a:cs typeface="Geneva"/>
                </a:rPr>
                <a:t>4,6%</a:t>
              </a:r>
            </a:p>
          </p:txBody>
        </p:sp>
      </p:grpSp>
      <p:grpSp>
        <p:nvGrpSpPr>
          <p:cNvPr id="113" name="Agrupar 112"/>
          <p:cNvGrpSpPr/>
          <p:nvPr/>
        </p:nvGrpSpPr>
        <p:grpSpPr>
          <a:xfrm>
            <a:off x="7855942" y="1988840"/>
            <a:ext cx="720080" cy="288031"/>
            <a:chOff x="-96688" y="5065439"/>
            <a:chExt cx="720080" cy="288031"/>
          </a:xfrm>
        </p:grpSpPr>
        <p:sp>
          <p:nvSpPr>
            <p:cNvPr id="114" name="Rounded Rectangular Callout 31">
              <a:extLst>
                <a:ext uri="{FF2B5EF4-FFF2-40B4-BE49-F238E27FC236}">
                  <a16:creationId xmlns:a16="http://schemas.microsoft.com/office/drawing/2014/main" id="{FDFDF9E1-F4D2-4A03-9742-4AFE0B15CE5C}"/>
                </a:ext>
              </a:extLst>
            </p:cNvPr>
            <p:cNvSpPr/>
            <p:nvPr/>
          </p:nvSpPr>
          <p:spPr>
            <a:xfrm flipH="1">
              <a:off x="47328" y="5083645"/>
              <a:ext cx="432048" cy="269825"/>
            </a:xfrm>
            <a:prstGeom prst="wedgeRoundRectCallout">
              <a:avLst>
                <a:gd name="adj1" fmla="val -69162"/>
                <a:gd name="adj2" fmla="val -21678"/>
                <a:gd name="adj3" fmla="val 16667"/>
              </a:avLst>
            </a:prstGeom>
            <a:noFill/>
            <a:ln>
              <a:solidFill>
                <a:srgbClr val="5089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115" name="TextBox 7"/>
            <p:cNvSpPr txBox="1"/>
            <p:nvPr/>
          </p:nvSpPr>
          <p:spPr>
            <a:xfrm>
              <a:off x="-96688" y="5065439"/>
              <a:ext cx="7200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1">
                      <a:lumMod val="75000"/>
                    </a:schemeClr>
                  </a:solidFill>
                  <a:cs typeface="Geneva"/>
                </a:rPr>
                <a:t>48,9%</a:t>
              </a:r>
            </a:p>
          </p:txBody>
        </p:sp>
      </p:grpSp>
      <p:grpSp>
        <p:nvGrpSpPr>
          <p:cNvPr id="116" name="Agrupar 115"/>
          <p:cNvGrpSpPr/>
          <p:nvPr/>
        </p:nvGrpSpPr>
        <p:grpSpPr>
          <a:xfrm>
            <a:off x="7855942" y="4005065"/>
            <a:ext cx="720080" cy="288031"/>
            <a:chOff x="-96688" y="5065439"/>
            <a:chExt cx="720080" cy="288031"/>
          </a:xfrm>
        </p:grpSpPr>
        <p:sp>
          <p:nvSpPr>
            <p:cNvPr id="117" name="Rounded Rectangular Callout 31">
              <a:extLst>
                <a:ext uri="{FF2B5EF4-FFF2-40B4-BE49-F238E27FC236}">
                  <a16:creationId xmlns:a16="http://schemas.microsoft.com/office/drawing/2014/main" id="{FDFDF9E1-F4D2-4A03-9742-4AFE0B15CE5C}"/>
                </a:ext>
              </a:extLst>
            </p:cNvPr>
            <p:cNvSpPr/>
            <p:nvPr/>
          </p:nvSpPr>
          <p:spPr>
            <a:xfrm flipH="1">
              <a:off x="47328" y="5083645"/>
              <a:ext cx="432048" cy="269825"/>
            </a:xfrm>
            <a:prstGeom prst="wedgeRoundRectCallout">
              <a:avLst>
                <a:gd name="adj1" fmla="val -69162"/>
                <a:gd name="adj2" fmla="val -21678"/>
                <a:gd name="adj3" fmla="val 16667"/>
              </a:avLst>
            </a:prstGeom>
            <a:noFill/>
            <a:ln>
              <a:solidFill>
                <a:srgbClr val="5089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18" name="TextBox 7"/>
            <p:cNvSpPr txBox="1"/>
            <p:nvPr/>
          </p:nvSpPr>
          <p:spPr>
            <a:xfrm>
              <a:off x="-96688" y="5065439"/>
              <a:ext cx="7200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1">
                      <a:lumMod val="75000"/>
                    </a:schemeClr>
                  </a:solidFill>
                  <a:cs typeface="Geneva"/>
                </a:rPr>
                <a:t>46,4</a:t>
              </a:r>
            </a:p>
          </p:txBody>
        </p:sp>
      </p:grpSp>
      <p:pic>
        <p:nvPicPr>
          <p:cNvPr id="120" name="Imagen 119" descr="Archivo:DGFM logotip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0536" y="692696"/>
            <a:ext cx="949479" cy="9075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Picture 4" descr="C:\Users\juancruz.garciabourg\Desktop\DN´P\MD-EC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5841" y="6237312"/>
            <a:ext cx="2292903" cy="762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" name="Imagen 120">
            <a:extLst>
              <a:ext uri="{FF2B5EF4-FFF2-40B4-BE49-F238E27FC236}">
                <a16:creationId xmlns:a16="http://schemas.microsoft.com/office/drawing/2014/main" id="{D1D34728-171F-4993-AFF8-4784C57544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271394"/>
            <a:ext cx="12192000" cy="586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389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aralelogramo 14"/>
          <p:cNvSpPr/>
          <p:nvPr/>
        </p:nvSpPr>
        <p:spPr>
          <a:xfrm>
            <a:off x="551384" y="188640"/>
            <a:ext cx="8784976" cy="576064"/>
          </a:xfrm>
          <a:prstGeom prst="parallelogram">
            <a:avLst>
              <a:gd name="adj" fmla="val 3936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TextBox 8"/>
          <p:cNvSpPr txBox="1"/>
          <p:nvPr/>
        </p:nvSpPr>
        <p:spPr>
          <a:xfrm>
            <a:off x="767408" y="188640"/>
            <a:ext cx="8208912" cy="451406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just">
              <a:lnSpc>
                <a:spcPct val="80000"/>
              </a:lnSpc>
              <a:defRPr/>
            </a:pPr>
            <a:r>
              <a:rPr lang="en-US" altLang="ko-KR" sz="2800" dirty="0">
                <a:solidFill>
                  <a:schemeClr val="accent1">
                    <a:lumMod val="75000"/>
                  </a:schemeClr>
                </a:solidFill>
                <a:cs typeface="Geneva"/>
              </a:rPr>
              <a:t> </a:t>
            </a:r>
            <a:r>
              <a:rPr lang="en-US" altLang="ko-KR" sz="2800" dirty="0" err="1">
                <a:solidFill>
                  <a:schemeClr val="accent1">
                    <a:lumMod val="75000"/>
                  </a:schemeClr>
                </a:solidFill>
                <a:cs typeface="Geneva"/>
              </a:rPr>
              <a:t>Evolución</a:t>
            </a:r>
            <a:r>
              <a:rPr lang="en-US" altLang="ko-KR" sz="2800" dirty="0">
                <a:solidFill>
                  <a:schemeClr val="accent1">
                    <a:lumMod val="75000"/>
                  </a:schemeClr>
                </a:solidFill>
                <a:cs typeface="Geneva"/>
              </a:rPr>
              <a:t> </a:t>
            </a:r>
            <a:r>
              <a:rPr lang="en-US" altLang="ko-KR" sz="2800" dirty="0" err="1">
                <a:solidFill>
                  <a:schemeClr val="accent1">
                    <a:lumMod val="75000"/>
                  </a:schemeClr>
                </a:solidFill>
                <a:cs typeface="Geneva"/>
              </a:rPr>
              <a:t>ventas</a:t>
            </a:r>
            <a:r>
              <a:rPr lang="en-US" altLang="ko-KR" sz="2800" dirty="0">
                <a:solidFill>
                  <a:schemeClr val="accent1">
                    <a:lumMod val="75000"/>
                  </a:schemeClr>
                </a:solidFill>
                <a:cs typeface="Geneva"/>
              </a:rPr>
              <a:t> </a:t>
            </a:r>
            <a:r>
              <a:rPr lang="en-US" altLang="ko-KR" sz="2800" dirty="0" err="1">
                <a:solidFill>
                  <a:schemeClr val="accent1">
                    <a:lumMod val="75000"/>
                  </a:schemeClr>
                </a:solidFill>
                <a:cs typeface="Geneva"/>
              </a:rPr>
              <a:t>por</a:t>
            </a:r>
            <a:r>
              <a:rPr lang="en-US" altLang="ko-KR" sz="2800" dirty="0">
                <a:solidFill>
                  <a:schemeClr val="accent1">
                    <a:lumMod val="75000"/>
                  </a:schemeClr>
                </a:solidFill>
                <a:cs typeface="Geneva"/>
              </a:rPr>
              <a:t> </a:t>
            </a:r>
            <a:r>
              <a:rPr lang="en-US" altLang="ko-KR" sz="2800" dirty="0" err="1">
                <a:solidFill>
                  <a:schemeClr val="accent1">
                    <a:lumMod val="75000"/>
                  </a:schemeClr>
                </a:solidFill>
                <a:cs typeface="Geneva"/>
              </a:rPr>
              <a:t>tipo</a:t>
            </a:r>
            <a:r>
              <a:rPr lang="en-US" altLang="ko-KR" sz="2800" dirty="0">
                <a:solidFill>
                  <a:schemeClr val="accent1">
                    <a:lumMod val="75000"/>
                  </a:schemeClr>
                </a:solidFill>
                <a:cs typeface="Geneva"/>
              </a:rPr>
              <a:t> de </a:t>
            </a:r>
            <a:r>
              <a:rPr lang="en-US" altLang="ko-KR" sz="2800" dirty="0" err="1">
                <a:solidFill>
                  <a:schemeClr val="accent1">
                    <a:lumMod val="75000"/>
                  </a:schemeClr>
                </a:solidFill>
                <a:cs typeface="Geneva"/>
              </a:rPr>
              <a:t>unidad</a:t>
            </a:r>
            <a:r>
              <a:rPr lang="en-US" altLang="ko-KR" sz="2800" dirty="0">
                <a:solidFill>
                  <a:schemeClr val="accent1">
                    <a:lumMod val="75000"/>
                  </a:schemeClr>
                </a:solidFill>
                <a:cs typeface="Geneva"/>
              </a:rPr>
              <a:t> de </a:t>
            </a:r>
            <a:r>
              <a:rPr lang="en-US" altLang="ko-KR" sz="2800" dirty="0" err="1">
                <a:solidFill>
                  <a:schemeClr val="accent1">
                    <a:lumMod val="75000"/>
                  </a:schemeClr>
                </a:solidFill>
                <a:cs typeface="Geneva"/>
              </a:rPr>
              <a:t>negocios</a:t>
            </a:r>
            <a:endParaRPr lang="ko-KR" altLang="en-US" sz="2800" dirty="0">
              <a:solidFill>
                <a:schemeClr val="accent1">
                  <a:lumMod val="75000"/>
                </a:schemeClr>
              </a:solidFill>
              <a:cs typeface="Geneva"/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191344" y="5677123"/>
            <a:ext cx="1029714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ángulo 6"/>
          <p:cNvSpPr/>
          <p:nvPr/>
        </p:nvSpPr>
        <p:spPr>
          <a:xfrm>
            <a:off x="839416" y="5200567"/>
            <a:ext cx="216024" cy="432048"/>
          </a:xfrm>
          <a:prstGeom prst="rect">
            <a:avLst/>
          </a:prstGeom>
          <a:solidFill>
            <a:srgbClr val="4BB69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TextBox 7"/>
          <p:cNvSpPr txBox="1"/>
          <p:nvPr/>
        </p:nvSpPr>
        <p:spPr>
          <a:xfrm>
            <a:off x="671017" y="5693186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>
                    <a:lumMod val="75000"/>
                  </a:schemeClr>
                </a:solidFill>
                <a:cs typeface="Geneva"/>
              </a:rPr>
              <a:t>2015</a:t>
            </a:r>
          </a:p>
        </p:txBody>
      </p:sp>
      <p:sp>
        <p:nvSpPr>
          <p:cNvPr id="10" name="TextBox 7"/>
          <p:cNvSpPr txBox="1"/>
          <p:nvPr/>
        </p:nvSpPr>
        <p:spPr>
          <a:xfrm>
            <a:off x="2683272" y="5693186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>
                    <a:lumMod val="75000"/>
                  </a:schemeClr>
                </a:solidFill>
                <a:cs typeface="Geneva"/>
              </a:rPr>
              <a:t>2016</a:t>
            </a:r>
          </a:p>
        </p:txBody>
      </p:sp>
      <p:sp>
        <p:nvSpPr>
          <p:cNvPr id="35" name="TextBox 7"/>
          <p:cNvSpPr txBox="1"/>
          <p:nvPr/>
        </p:nvSpPr>
        <p:spPr>
          <a:xfrm>
            <a:off x="4695527" y="5693186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>
                    <a:lumMod val="75000"/>
                  </a:schemeClr>
                </a:solidFill>
                <a:cs typeface="Geneva"/>
              </a:rPr>
              <a:t>2017</a:t>
            </a:r>
          </a:p>
        </p:txBody>
      </p:sp>
      <p:sp>
        <p:nvSpPr>
          <p:cNvPr id="36" name="TextBox 7"/>
          <p:cNvSpPr txBox="1"/>
          <p:nvPr/>
        </p:nvSpPr>
        <p:spPr>
          <a:xfrm>
            <a:off x="6707782" y="5693186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>
                    <a:lumMod val="75000"/>
                  </a:schemeClr>
                </a:solidFill>
                <a:cs typeface="Geneva"/>
              </a:rPr>
              <a:t>2018</a:t>
            </a:r>
          </a:p>
        </p:txBody>
      </p:sp>
      <p:sp>
        <p:nvSpPr>
          <p:cNvPr id="37" name="TextBox 7"/>
          <p:cNvSpPr txBox="1"/>
          <p:nvPr/>
        </p:nvSpPr>
        <p:spPr>
          <a:xfrm>
            <a:off x="8720038" y="5693186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>
                    <a:lumMod val="75000"/>
                  </a:schemeClr>
                </a:solidFill>
                <a:cs typeface="Geneva"/>
              </a:rPr>
              <a:t>2019</a:t>
            </a:r>
          </a:p>
        </p:txBody>
      </p:sp>
      <p:sp>
        <p:nvSpPr>
          <p:cNvPr id="34" name="TextBox 8"/>
          <p:cNvSpPr txBox="1"/>
          <p:nvPr/>
        </p:nvSpPr>
        <p:spPr>
          <a:xfrm>
            <a:off x="407368" y="1124744"/>
            <a:ext cx="3384376" cy="3231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altLang="ko-KR" b="1" dirty="0" err="1">
                <a:solidFill>
                  <a:schemeClr val="accent1">
                    <a:lumMod val="75000"/>
                  </a:schemeClr>
                </a:solidFill>
                <a:cs typeface="Geneva"/>
              </a:rPr>
              <a:t>Millones</a:t>
            </a:r>
            <a:r>
              <a:rPr lang="en-US" altLang="ko-KR" b="1" dirty="0">
                <a:solidFill>
                  <a:schemeClr val="accent1">
                    <a:lumMod val="75000"/>
                  </a:schemeClr>
                </a:solidFill>
                <a:cs typeface="Geneva"/>
              </a:rPr>
              <a:t> de pesos</a:t>
            </a:r>
            <a:endParaRPr lang="ko-KR" altLang="en-US" b="1" dirty="0">
              <a:solidFill>
                <a:schemeClr val="accent1">
                  <a:lumMod val="75000"/>
                </a:schemeClr>
              </a:solidFill>
              <a:cs typeface="Geneva"/>
            </a:endParaRPr>
          </a:p>
        </p:txBody>
      </p:sp>
      <p:sp>
        <p:nvSpPr>
          <p:cNvPr id="41" name="Rectángulo 40"/>
          <p:cNvSpPr/>
          <p:nvPr/>
        </p:nvSpPr>
        <p:spPr>
          <a:xfrm>
            <a:off x="431751" y="4336568"/>
            <a:ext cx="252000" cy="129604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Rectángulo 41"/>
          <p:cNvSpPr/>
          <p:nvPr/>
        </p:nvSpPr>
        <p:spPr>
          <a:xfrm>
            <a:off x="1238573" y="5128559"/>
            <a:ext cx="248915" cy="50405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Rectángulo 65"/>
          <p:cNvSpPr>
            <a:spLocks noChangeAspect="1"/>
          </p:cNvSpPr>
          <p:nvPr/>
        </p:nvSpPr>
        <p:spPr>
          <a:xfrm>
            <a:off x="9840416" y="2123372"/>
            <a:ext cx="215999" cy="215999"/>
          </a:xfrm>
          <a:prstGeom prst="rect">
            <a:avLst/>
          </a:prstGeom>
          <a:solidFill>
            <a:srgbClr val="4BB69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b="1"/>
          </a:p>
        </p:txBody>
      </p:sp>
      <p:sp>
        <p:nvSpPr>
          <p:cNvPr id="67" name="Rectángulo 66"/>
          <p:cNvSpPr>
            <a:spLocks noChangeAspect="1"/>
          </p:cNvSpPr>
          <p:nvPr/>
        </p:nvSpPr>
        <p:spPr>
          <a:xfrm>
            <a:off x="9840416" y="1798465"/>
            <a:ext cx="215999" cy="21599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b="1"/>
          </a:p>
        </p:txBody>
      </p:sp>
      <p:sp>
        <p:nvSpPr>
          <p:cNvPr id="68" name="Rectángulo 67"/>
          <p:cNvSpPr>
            <a:spLocks noChangeAspect="1"/>
          </p:cNvSpPr>
          <p:nvPr/>
        </p:nvSpPr>
        <p:spPr>
          <a:xfrm flipV="1">
            <a:off x="9840416" y="2478287"/>
            <a:ext cx="215999" cy="21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b="1" dirty="0"/>
          </a:p>
        </p:txBody>
      </p:sp>
      <p:sp>
        <p:nvSpPr>
          <p:cNvPr id="69" name="TextBox 8"/>
          <p:cNvSpPr txBox="1"/>
          <p:nvPr/>
        </p:nvSpPr>
        <p:spPr>
          <a:xfrm>
            <a:off x="10056415" y="2411403"/>
            <a:ext cx="2448272" cy="29751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altLang="ko-KR" sz="1600" b="1" dirty="0" err="1">
                <a:solidFill>
                  <a:schemeClr val="accent1">
                    <a:lumMod val="75000"/>
                  </a:schemeClr>
                </a:solidFill>
                <a:cs typeface="Geneva"/>
              </a:rPr>
              <a:t>Pólvora</a:t>
            </a:r>
            <a:r>
              <a:rPr lang="en-US" altLang="ko-KR" sz="1600" b="1" dirty="0">
                <a:solidFill>
                  <a:schemeClr val="accent1">
                    <a:lumMod val="75000"/>
                  </a:schemeClr>
                </a:solidFill>
                <a:cs typeface="Geneva"/>
              </a:rPr>
              <a:t> y </a:t>
            </a:r>
            <a:r>
              <a:rPr lang="en-US" altLang="ko-KR" sz="1600" b="1" dirty="0" err="1">
                <a:solidFill>
                  <a:schemeClr val="accent1">
                    <a:lumMod val="75000"/>
                  </a:schemeClr>
                </a:solidFill>
                <a:cs typeface="Geneva"/>
              </a:rPr>
              <a:t>Explosivos</a:t>
            </a:r>
            <a:endParaRPr lang="ko-KR" altLang="en-US" sz="1600" b="1" dirty="0">
              <a:solidFill>
                <a:schemeClr val="accent1">
                  <a:lumMod val="75000"/>
                </a:schemeClr>
              </a:solidFill>
              <a:cs typeface="Geneva"/>
            </a:endParaRPr>
          </a:p>
        </p:txBody>
      </p:sp>
      <p:sp>
        <p:nvSpPr>
          <p:cNvPr id="70" name="TextBox 8"/>
          <p:cNvSpPr txBox="1"/>
          <p:nvPr/>
        </p:nvSpPr>
        <p:spPr>
          <a:xfrm>
            <a:off x="10056415" y="2051363"/>
            <a:ext cx="2448272" cy="29751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altLang="ko-KR" sz="1600" b="1" dirty="0" err="1">
                <a:solidFill>
                  <a:schemeClr val="accent1">
                    <a:lumMod val="75000"/>
                  </a:schemeClr>
                </a:solidFill>
                <a:cs typeface="Geneva"/>
              </a:rPr>
              <a:t>Químicos</a:t>
            </a:r>
            <a:r>
              <a:rPr lang="en-US" altLang="ko-KR" sz="1600" b="1" dirty="0">
                <a:solidFill>
                  <a:schemeClr val="accent1">
                    <a:lumMod val="75000"/>
                  </a:schemeClr>
                </a:solidFill>
                <a:cs typeface="Geneva"/>
              </a:rPr>
              <a:t> y </a:t>
            </a:r>
            <a:r>
              <a:rPr lang="en-US" altLang="ko-KR" sz="1600" b="1" dirty="0" err="1">
                <a:solidFill>
                  <a:schemeClr val="accent1">
                    <a:lumMod val="75000"/>
                  </a:schemeClr>
                </a:solidFill>
                <a:cs typeface="Geneva"/>
              </a:rPr>
              <a:t>Fertilizantes</a:t>
            </a:r>
            <a:endParaRPr lang="ko-KR" altLang="en-US" sz="1600" b="1" dirty="0">
              <a:solidFill>
                <a:schemeClr val="accent1">
                  <a:lumMod val="75000"/>
                </a:schemeClr>
              </a:solidFill>
              <a:cs typeface="Geneva"/>
            </a:endParaRPr>
          </a:p>
        </p:txBody>
      </p:sp>
      <p:sp>
        <p:nvSpPr>
          <p:cNvPr id="71" name="TextBox 8"/>
          <p:cNvSpPr txBox="1"/>
          <p:nvPr/>
        </p:nvSpPr>
        <p:spPr>
          <a:xfrm>
            <a:off x="10056415" y="1763331"/>
            <a:ext cx="2448272" cy="29751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altLang="ko-KR" sz="1600" b="1" dirty="0" err="1">
                <a:solidFill>
                  <a:schemeClr val="accent1">
                    <a:lumMod val="75000"/>
                  </a:schemeClr>
                </a:solidFill>
                <a:cs typeface="Geneva"/>
              </a:rPr>
              <a:t>Defensa</a:t>
            </a:r>
            <a:r>
              <a:rPr lang="en-US" altLang="ko-KR" sz="1600" b="1" dirty="0">
                <a:solidFill>
                  <a:schemeClr val="accent1">
                    <a:lumMod val="75000"/>
                  </a:schemeClr>
                </a:solidFill>
                <a:cs typeface="Geneva"/>
              </a:rPr>
              <a:t> y </a:t>
            </a:r>
            <a:r>
              <a:rPr lang="en-US" altLang="ko-KR" sz="1600" b="1" dirty="0" err="1">
                <a:solidFill>
                  <a:schemeClr val="accent1">
                    <a:lumMod val="75000"/>
                  </a:schemeClr>
                </a:solidFill>
                <a:cs typeface="Geneva"/>
              </a:rPr>
              <a:t>Seguridad</a:t>
            </a:r>
            <a:endParaRPr lang="ko-KR" altLang="en-US" sz="1600" b="1" dirty="0">
              <a:solidFill>
                <a:schemeClr val="accent1">
                  <a:lumMod val="75000"/>
                </a:schemeClr>
              </a:solidFill>
              <a:cs typeface="Geneva"/>
            </a:endParaRPr>
          </a:p>
        </p:txBody>
      </p:sp>
      <p:sp>
        <p:nvSpPr>
          <p:cNvPr id="114" name="Rounded Rectangular Callout 31">
            <a:extLst>
              <a:ext uri="{FF2B5EF4-FFF2-40B4-BE49-F238E27FC236}">
                <a16:creationId xmlns:a16="http://schemas.microsoft.com/office/drawing/2014/main" id="{FDFDF9E1-F4D2-4A03-9742-4AFE0B15CE5C}"/>
              </a:ext>
            </a:extLst>
          </p:cNvPr>
          <p:cNvSpPr/>
          <p:nvPr/>
        </p:nvSpPr>
        <p:spPr>
          <a:xfrm flipH="1">
            <a:off x="407368" y="3892798"/>
            <a:ext cx="432048" cy="269825"/>
          </a:xfrm>
          <a:prstGeom prst="wedgeRoundRectCallout">
            <a:avLst>
              <a:gd name="adj1" fmla="val 22697"/>
              <a:gd name="adj2" fmla="val 95991"/>
              <a:gd name="adj3" fmla="val 16667"/>
            </a:avLst>
          </a:prstGeom>
          <a:noFill/>
          <a:ln>
            <a:solidFill>
              <a:srgbClr val="5089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115" name="TextBox 7"/>
          <p:cNvSpPr txBox="1"/>
          <p:nvPr/>
        </p:nvSpPr>
        <p:spPr>
          <a:xfrm>
            <a:off x="263352" y="3887956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>
                    <a:lumMod val="75000"/>
                  </a:schemeClr>
                </a:solidFill>
                <a:cs typeface="Geneva"/>
              </a:rPr>
              <a:t>282,1</a:t>
            </a:r>
          </a:p>
        </p:txBody>
      </p:sp>
      <p:pic>
        <p:nvPicPr>
          <p:cNvPr id="120" name="Imagen 119" descr="Archivo:DGFM logotip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0536" y="692696"/>
            <a:ext cx="949479" cy="907504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Rectángulo 118"/>
          <p:cNvSpPr/>
          <p:nvPr/>
        </p:nvSpPr>
        <p:spPr>
          <a:xfrm>
            <a:off x="1631504" y="5560565"/>
            <a:ext cx="251999" cy="720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1" name="Rounded Rectangular Callout 31">
            <a:extLst>
              <a:ext uri="{FF2B5EF4-FFF2-40B4-BE49-F238E27FC236}">
                <a16:creationId xmlns:a16="http://schemas.microsoft.com/office/drawing/2014/main" id="{FDFDF9E1-F4D2-4A03-9742-4AFE0B15CE5C}"/>
              </a:ext>
            </a:extLst>
          </p:cNvPr>
          <p:cNvSpPr/>
          <p:nvPr/>
        </p:nvSpPr>
        <p:spPr>
          <a:xfrm flipH="1">
            <a:off x="735658" y="4756894"/>
            <a:ext cx="432048" cy="269825"/>
          </a:xfrm>
          <a:prstGeom prst="wedgeRoundRectCallout">
            <a:avLst>
              <a:gd name="adj1" fmla="val 22697"/>
              <a:gd name="adj2" fmla="val 95991"/>
              <a:gd name="adj3" fmla="val 16667"/>
            </a:avLst>
          </a:prstGeom>
          <a:noFill/>
          <a:ln>
            <a:solidFill>
              <a:srgbClr val="5089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122" name="TextBox 7"/>
          <p:cNvSpPr txBox="1"/>
          <p:nvPr/>
        </p:nvSpPr>
        <p:spPr>
          <a:xfrm>
            <a:off x="591642" y="4752052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>
                    <a:lumMod val="75000"/>
                  </a:schemeClr>
                </a:solidFill>
                <a:cs typeface="Geneva"/>
              </a:rPr>
              <a:t>77,0</a:t>
            </a:r>
          </a:p>
        </p:txBody>
      </p:sp>
      <p:sp>
        <p:nvSpPr>
          <p:cNvPr id="123" name="Rounded Rectangular Callout 31">
            <a:extLst>
              <a:ext uri="{FF2B5EF4-FFF2-40B4-BE49-F238E27FC236}">
                <a16:creationId xmlns:a16="http://schemas.microsoft.com/office/drawing/2014/main" id="{FDFDF9E1-F4D2-4A03-9742-4AFE0B15CE5C}"/>
              </a:ext>
            </a:extLst>
          </p:cNvPr>
          <p:cNvSpPr/>
          <p:nvPr/>
        </p:nvSpPr>
        <p:spPr>
          <a:xfrm flipH="1">
            <a:off x="1199456" y="4669011"/>
            <a:ext cx="432048" cy="269825"/>
          </a:xfrm>
          <a:prstGeom prst="wedgeRoundRectCallout">
            <a:avLst>
              <a:gd name="adj1" fmla="val 22697"/>
              <a:gd name="adj2" fmla="val 95991"/>
              <a:gd name="adj3" fmla="val 16667"/>
            </a:avLst>
          </a:prstGeom>
          <a:noFill/>
          <a:ln>
            <a:solidFill>
              <a:srgbClr val="5089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124" name="TextBox 7"/>
          <p:cNvSpPr txBox="1"/>
          <p:nvPr/>
        </p:nvSpPr>
        <p:spPr>
          <a:xfrm>
            <a:off x="1055440" y="4664169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>
                    <a:lumMod val="75000"/>
                  </a:schemeClr>
                </a:solidFill>
                <a:cs typeface="Geneva"/>
              </a:rPr>
              <a:t>85,7</a:t>
            </a:r>
          </a:p>
        </p:txBody>
      </p:sp>
      <p:sp>
        <p:nvSpPr>
          <p:cNvPr id="125" name="Rounded Rectangular Callout 31">
            <a:extLst>
              <a:ext uri="{FF2B5EF4-FFF2-40B4-BE49-F238E27FC236}">
                <a16:creationId xmlns:a16="http://schemas.microsoft.com/office/drawing/2014/main" id="{FDFDF9E1-F4D2-4A03-9742-4AFE0B15CE5C}"/>
              </a:ext>
            </a:extLst>
          </p:cNvPr>
          <p:cNvSpPr/>
          <p:nvPr/>
        </p:nvSpPr>
        <p:spPr>
          <a:xfrm flipH="1">
            <a:off x="1559496" y="5105901"/>
            <a:ext cx="432048" cy="269825"/>
          </a:xfrm>
          <a:prstGeom prst="wedgeRoundRectCallout">
            <a:avLst>
              <a:gd name="adj1" fmla="val 22697"/>
              <a:gd name="adj2" fmla="val 95991"/>
              <a:gd name="adj3" fmla="val 16667"/>
            </a:avLst>
          </a:prstGeom>
          <a:noFill/>
          <a:ln>
            <a:solidFill>
              <a:srgbClr val="5089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126" name="TextBox 7"/>
          <p:cNvSpPr txBox="1"/>
          <p:nvPr/>
        </p:nvSpPr>
        <p:spPr>
          <a:xfrm>
            <a:off x="1415480" y="5101059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>
                    <a:lumMod val="75000"/>
                  </a:schemeClr>
                </a:solidFill>
                <a:cs typeface="Geneva"/>
              </a:rPr>
              <a:t>9,2</a:t>
            </a:r>
          </a:p>
        </p:txBody>
      </p:sp>
      <p:sp>
        <p:nvSpPr>
          <p:cNvPr id="127" name="Rectángulo 126"/>
          <p:cNvSpPr/>
          <p:nvPr/>
        </p:nvSpPr>
        <p:spPr>
          <a:xfrm>
            <a:off x="2855639" y="4840527"/>
            <a:ext cx="252000" cy="792088"/>
          </a:xfrm>
          <a:prstGeom prst="rect">
            <a:avLst/>
          </a:prstGeom>
          <a:solidFill>
            <a:srgbClr val="4BB69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8" name="Rectángulo 127"/>
          <p:cNvSpPr/>
          <p:nvPr/>
        </p:nvSpPr>
        <p:spPr>
          <a:xfrm>
            <a:off x="2447975" y="3544383"/>
            <a:ext cx="216024" cy="20882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9" name="Rectángulo 128"/>
          <p:cNvSpPr/>
          <p:nvPr/>
        </p:nvSpPr>
        <p:spPr>
          <a:xfrm>
            <a:off x="3254797" y="4912600"/>
            <a:ext cx="252000" cy="72001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0" name="Rounded Rectangular Callout 31">
            <a:extLst>
              <a:ext uri="{FF2B5EF4-FFF2-40B4-BE49-F238E27FC236}">
                <a16:creationId xmlns:a16="http://schemas.microsoft.com/office/drawing/2014/main" id="{FDFDF9E1-F4D2-4A03-9742-4AFE0B15CE5C}"/>
              </a:ext>
            </a:extLst>
          </p:cNvPr>
          <p:cNvSpPr/>
          <p:nvPr/>
        </p:nvSpPr>
        <p:spPr>
          <a:xfrm flipH="1">
            <a:off x="2423592" y="3031034"/>
            <a:ext cx="432048" cy="269825"/>
          </a:xfrm>
          <a:prstGeom prst="wedgeRoundRectCallout">
            <a:avLst>
              <a:gd name="adj1" fmla="val 22697"/>
              <a:gd name="adj2" fmla="val 95991"/>
              <a:gd name="adj3" fmla="val 16667"/>
            </a:avLst>
          </a:prstGeom>
          <a:noFill/>
          <a:ln>
            <a:solidFill>
              <a:srgbClr val="5089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131" name="TextBox 7"/>
          <p:cNvSpPr txBox="1"/>
          <p:nvPr/>
        </p:nvSpPr>
        <p:spPr>
          <a:xfrm>
            <a:off x="2279576" y="3012827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>
                    <a:lumMod val="75000"/>
                  </a:schemeClr>
                </a:solidFill>
                <a:cs typeface="Geneva"/>
              </a:rPr>
              <a:t>490,1</a:t>
            </a:r>
          </a:p>
        </p:txBody>
      </p:sp>
      <p:sp>
        <p:nvSpPr>
          <p:cNvPr id="132" name="Rectángulo 131"/>
          <p:cNvSpPr/>
          <p:nvPr/>
        </p:nvSpPr>
        <p:spPr>
          <a:xfrm>
            <a:off x="3647728" y="5596566"/>
            <a:ext cx="251999" cy="360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5" name="Rounded Rectangular Callout 31">
            <a:extLst>
              <a:ext uri="{FF2B5EF4-FFF2-40B4-BE49-F238E27FC236}">
                <a16:creationId xmlns:a16="http://schemas.microsoft.com/office/drawing/2014/main" id="{FDFDF9E1-F4D2-4A03-9742-4AFE0B15CE5C}"/>
              </a:ext>
            </a:extLst>
          </p:cNvPr>
          <p:cNvSpPr/>
          <p:nvPr/>
        </p:nvSpPr>
        <p:spPr>
          <a:xfrm flipH="1">
            <a:off x="3215680" y="4468862"/>
            <a:ext cx="432048" cy="269825"/>
          </a:xfrm>
          <a:prstGeom prst="wedgeRoundRectCallout">
            <a:avLst>
              <a:gd name="adj1" fmla="val 22697"/>
              <a:gd name="adj2" fmla="val 95991"/>
              <a:gd name="adj3" fmla="val 16667"/>
            </a:avLst>
          </a:prstGeom>
          <a:noFill/>
          <a:ln>
            <a:solidFill>
              <a:srgbClr val="5089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136" name="TextBox 7"/>
          <p:cNvSpPr txBox="1"/>
          <p:nvPr/>
        </p:nvSpPr>
        <p:spPr>
          <a:xfrm>
            <a:off x="3071664" y="446402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>
                    <a:lumMod val="75000"/>
                  </a:schemeClr>
                </a:solidFill>
                <a:cs typeface="Geneva"/>
              </a:rPr>
              <a:t>147,7</a:t>
            </a:r>
          </a:p>
        </p:txBody>
      </p:sp>
      <p:sp>
        <p:nvSpPr>
          <p:cNvPr id="137" name="Rounded Rectangular Callout 31">
            <a:extLst>
              <a:ext uri="{FF2B5EF4-FFF2-40B4-BE49-F238E27FC236}">
                <a16:creationId xmlns:a16="http://schemas.microsoft.com/office/drawing/2014/main" id="{FDFDF9E1-F4D2-4A03-9742-4AFE0B15CE5C}"/>
              </a:ext>
            </a:extLst>
          </p:cNvPr>
          <p:cNvSpPr/>
          <p:nvPr/>
        </p:nvSpPr>
        <p:spPr>
          <a:xfrm flipH="1">
            <a:off x="3575720" y="5173067"/>
            <a:ext cx="432048" cy="269825"/>
          </a:xfrm>
          <a:prstGeom prst="wedgeRoundRectCallout">
            <a:avLst>
              <a:gd name="adj1" fmla="val 22697"/>
              <a:gd name="adj2" fmla="val 95991"/>
              <a:gd name="adj3" fmla="val 16667"/>
            </a:avLst>
          </a:prstGeom>
          <a:noFill/>
          <a:ln>
            <a:solidFill>
              <a:srgbClr val="5089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138" name="TextBox 7"/>
          <p:cNvSpPr txBox="1"/>
          <p:nvPr/>
        </p:nvSpPr>
        <p:spPr>
          <a:xfrm>
            <a:off x="3431704" y="5168225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>
                    <a:lumMod val="75000"/>
                  </a:schemeClr>
                </a:solidFill>
                <a:cs typeface="Geneva"/>
              </a:rPr>
              <a:t>6,0</a:t>
            </a:r>
          </a:p>
        </p:txBody>
      </p:sp>
      <p:sp>
        <p:nvSpPr>
          <p:cNvPr id="139" name="Rounded Rectangular Callout 31">
            <a:extLst>
              <a:ext uri="{FF2B5EF4-FFF2-40B4-BE49-F238E27FC236}">
                <a16:creationId xmlns:a16="http://schemas.microsoft.com/office/drawing/2014/main" id="{FDFDF9E1-F4D2-4A03-9742-4AFE0B15CE5C}"/>
              </a:ext>
            </a:extLst>
          </p:cNvPr>
          <p:cNvSpPr/>
          <p:nvPr/>
        </p:nvSpPr>
        <p:spPr>
          <a:xfrm flipH="1">
            <a:off x="2736007" y="4399186"/>
            <a:ext cx="432048" cy="269825"/>
          </a:xfrm>
          <a:prstGeom prst="wedgeRoundRectCallout">
            <a:avLst>
              <a:gd name="adj1" fmla="val 22697"/>
              <a:gd name="adj2" fmla="val 95991"/>
              <a:gd name="adj3" fmla="val 16667"/>
            </a:avLst>
          </a:prstGeom>
          <a:noFill/>
          <a:ln>
            <a:solidFill>
              <a:srgbClr val="5089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140" name="TextBox 7"/>
          <p:cNvSpPr txBox="1"/>
          <p:nvPr/>
        </p:nvSpPr>
        <p:spPr>
          <a:xfrm>
            <a:off x="2591991" y="4388346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>
                    <a:lumMod val="75000"/>
                  </a:schemeClr>
                </a:solidFill>
                <a:cs typeface="Geneva"/>
              </a:rPr>
              <a:t>149,9</a:t>
            </a:r>
          </a:p>
        </p:txBody>
      </p:sp>
      <p:sp>
        <p:nvSpPr>
          <p:cNvPr id="142" name="Rectángulo 141"/>
          <p:cNvSpPr/>
          <p:nvPr/>
        </p:nvSpPr>
        <p:spPr>
          <a:xfrm>
            <a:off x="4855988" y="4612878"/>
            <a:ext cx="252000" cy="1008084"/>
          </a:xfrm>
          <a:prstGeom prst="rect">
            <a:avLst/>
          </a:prstGeom>
          <a:solidFill>
            <a:srgbClr val="4BB69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3" name="Rectángulo 142"/>
          <p:cNvSpPr/>
          <p:nvPr/>
        </p:nvSpPr>
        <p:spPr>
          <a:xfrm>
            <a:off x="4448323" y="4164955"/>
            <a:ext cx="252000" cy="146766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4" name="Rectángulo 143"/>
          <p:cNvSpPr/>
          <p:nvPr/>
        </p:nvSpPr>
        <p:spPr>
          <a:xfrm>
            <a:off x="5255146" y="4748386"/>
            <a:ext cx="252000" cy="8640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5" name="Rounded Rectangular Callout 31">
            <a:extLst>
              <a:ext uri="{FF2B5EF4-FFF2-40B4-BE49-F238E27FC236}">
                <a16:creationId xmlns:a16="http://schemas.microsoft.com/office/drawing/2014/main" id="{FDFDF9E1-F4D2-4A03-9742-4AFE0B15CE5C}"/>
              </a:ext>
            </a:extLst>
          </p:cNvPr>
          <p:cNvSpPr/>
          <p:nvPr/>
        </p:nvSpPr>
        <p:spPr>
          <a:xfrm flipH="1">
            <a:off x="4423941" y="3751114"/>
            <a:ext cx="432048" cy="269825"/>
          </a:xfrm>
          <a:prstGeom prst="wedgeRoundRectCallout">
            <a:avLst>
              <a:gd name="adj1" fmla="val 22697"/>
              <a:gd name="adj2" fmla="val 95991"/>
              <a:gd name="adj3" fmla="val 16667"/>
            </a:avLst>
          </a:prstGeom>
          <a:noFill/>
          <a:ln>
            <a:solidFill>
              <a:srgbClr val="5089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146" name="TextBox 7"/>
          <p:cNvSpPr txBox="1"/>
          <p:nvPr/>
        </p:nvSpPr>
        <p:spPr>
          <a:xfrm>
            <a:off x="4279925" y="3732907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>
                    <a:lumMod val="75000"/>
                  </a:schemeClr>
                </a:solidFill>
                <a:cs typeface="Geneva"/>
              </a:rPr>
              <a:t>304,7</a:t>
            </a:r>
          </a:p>
        </p:txBody>
      </p:sp>
      <p:sp>
        <p:nvSpPr>
          <p:cNvPr id="147" name="Rectángulo 146"/>
          <p:cNvSpPr/>
          <p:nvPr/>
        </p:nvSpPr>
        <p:spPr>
          <a:xfrm>
            <a:off x="5648077" y="5476974"/>
            <a:ext cx="251999" cy="1440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8" name="Rounded Rectangular Callout 31">
            <a:extLst>
              <a:ext uri="{FF2B5EF4-FFF2-40B4-BE49-F238E27FC236}">
                <a16:creationId xmlns:a16="http://schemas.microsoft.com/office/drawing/2014/main" id="{FDFDF9E1-F4D2-4A03-9742-4AFE0B15CE5C}"/>
              </a:ext>
            </a:extLst>
          </p:cNvPr>
          <p:cNvSpPr/>
          <p:nvPr/>
        </p:nvSpPr>
        <p:spPr>
          <a:xfrm flipH="1">
            <a:off x="5247779" y="4338196"/>
            <a:ext cx="432048" cy="269825"/>
          </a:xfrm>
          <a:prstGeom prst="wedgeRoundRectCallout">
            <a:avLst>
              <a:gd name="adj1" fmla="val 22697"/>
              <a:gd name="adj2" fmla="val 95991"/>
              <a:gd name="adj3" fmla="val 16667"/>
            </a:avLst>
          </a:prstGeom>
          <a:noFill/>
          <a:ln>
            <a:solidFill>
              <a:srgbClr val="5089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149" name="TextBox 7"/>
          <p:cNvSpPr txBox="1"/>
          <p:nvPr/>
        </p:nvSpPr>
        <p:spPr>
          <a:xfrm>
            <a:off x="5103763" y="4333354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>
                    <a:lumMod val="75000"/>
                  </a:schemeClr>
                </a:solidFill>
                <a:cs typeface="Geneva"/>
              </a:rPr>
              <a:t>170,9</a:t>
            </a:r>
          </a:p>
        </p:txBody>
      </p:sp>
      <p:grpSp>
        <p:nvGrpSpPr>
          <p:cNvPr id="2" name="Agrupar 1"/>
          <p:cNvGrpSpPr/>
          <p:nvPr/>
        </p:nvGrpSpPr>
        <p:grpSpPr>
          <a:xfrm>
            <a:off x="5807968" y="5040084"/>
            <a:ext cx="720080" cy="276999"/>
            <a:chOff x="5807968" y="5240233"/>
            <a:chExt cx="720080" cy="276999"/>
          </a:xfrm>
        </p:grpSpPr>
        <p:sp>
          <p:nvSpPr>
            <p:cNvPr id="150" name="Rounded Rectangular Callout 31">
              <a:extLst>
                <a:ext uri="{FF2B5EF4-FFF2-40B4-BE49-F238E27FC236}">
                  <a16:creationId xmlns:a16="http://schemas.microsoft.com/office/drawing/2014/main" id="{FDFDF9E1-F4D2-4A03-9742-4AFE0B15CE5C}"/>
                </a:ext>
              </a:extLst>
            </p:cNvPr>
            <p:cNvSpPr/>
            <p:nvPr/>
          </p:nvSpPr>
          <p:spPr>
            <a:xfrm flipH="1">
              <a:off x="5951984" y="5245075"/>
              <a:ext cx="432048" cy="269825"/>
            </a:xfrm>
            <a:prstGeom prst="wedgeRoundRectCallout">
              <a:avLst>
                <a:gd name="adj1" fmla="val 22697"/>
                <a:gd name="adj2" fmla="val 95991"/>
                <a:gd name="adj3" fmla="val 16667"/>
              </a:avLst>
            </a:prstGeom>
            <a:noFill/>
            <a:ln>
              <a:solidFill>
                <a:srgbClr val="5089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151" name="TextBox 7"/>
            <p:cNvSpPr txBox="1"/>
            <p:nvPr/>
          </p:nvSpPr>
          <p:spPr>
            <a:xfrm>
              <a:off x="5807968" y="5240233"/>
              <a:ext cx="7200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1">
                      <a:lumMod val="75000"/>
                    </a:schemeClr>
                  </a:solidFill>
                  <a:cs typeface="Geneva"/>
                </a:rPr>
                <a:t>16,5</a:t>
              </a:r>
            </a:p>
          </p:txBody>
        </p:sp>
      </p:grpSp>
      <p:sp>
        <p:nvSpPr>
          <p:cNvPr id="152" name="Rounded Rectangular Callout 31">
            <a:extLst>
              <a:ext uri="{FF2B5EF4-FFF2-40B4-BE49-F238E27FC236}">
                <a16:creationId xmlns:a16="http://schemas.microsoft.com/office/drawing/2014/main" id="{FDFDF9E1-F4D2-4A03-9742-4AFE0B15CE5C}"/>
              </a:ext>
            </a:extLst>
          </p:cNvPr>
          <p:cNvSpPr/>
          <p:nvPr/>
        </p:nvSpPr>
        <p:spPr>
          <a:xfrm flipH="1">
            <a:off x="4783981" y="4196705"/>
            <a:ext cx="432048" cy="269825"/>
          </a:xfrm>
          <a:prstGeom prst="wedgeRoundRectCallout">
            <a:avLst>
              <a:gd name="adj1" fmla="val 22697"/>
              <a:gd name="adj2" fmla="val 95991"/>
              <a:gd name="adj3" fmla="val 16667"/>
            </a:avLst>
          </a:prstGeom>
          <a:noFill/>
          <a:ln>
            <a:solidFill>
              <a:srgbClr val="5089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153" name="TextBox 7"/>
          <p:cNvSpPr txBox="1"/>
          <p:nvPr/>
        </p:nvSpPr>
        <p:spPr>
          <a:xfrm>
            <a:off x="4639965" y="4207738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>
                    <a:lumMod val="75000"/>
                  </a:schemeClr>
                </a:solidFill>
                <a:cs typeface="Geneva"/>
              </a:rPr>
              <a:t>207,1</a:t>
            </a:r>
          </a:p>
        </p:txBody>
      </p:sp>
      <p:sp>
        <p:nvSpPr>
          <p:cNvPr id="154" name="Rectángulo 153"/>
          <p:cNvSpPr/>
          <p:nvPr/>
        </p:nvSpPr>
        <p:spPr>
          <a:xfrm>
            <a:off x="6816079" y="4396854"/>
            <a:ext cx="252000" cy="1224000"/>
          </a:xfrm>
          <a:prstGeom prst="rect">
            <a:avLst/>
          </a:prstGeom>
          <a:solidFill>
            <a:srgbClr val="4BB69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5" name="Rectángulo 154"/>
          <p:cNvSpPr/>
          <p:nvPr/>
        </p:nvSpPr>
        <p:spPr>
          <a:xfrm>
            <a:off x="6408414" y="3372867"/>
            <a:ext cx="252000" cy="225974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6" name="Rectángulo 155"/>
          <p:cNvSpPr/>
          <p:nvPr/>
        </p:nvSpPr>
        <p:spPr>
          <a:xfrm>
            <a:off x="7215237" y="4691734"/>
            <a:ext cx="252000" cy="93599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7" name="Rounded Rectangular Callout 31">
            <a:extLst>
              <a:ext uri="{FF2B5EF4-FFF2-40B4-BE49-F238E27FC236}">
                <a16:creationId xmlns:a16="http://schemas.microsoft.com/office/drawing/2014/main" id="{FDFDF9E1-F4D2-4A03-9742-4AFE0B15CE5C}"/>
              </a:ext>
            </a:extLst>
          </p:cNvPr>
          <p:cNvSpPr/>
          <p:nvPr/>
        </p:nvSpPr>
        <p:spPr>
          <a:xfrm flipH="1">
            <a:off x="6384032" y="2918768"/>
            <a:ext cx="432048" cy="269825"/>
          </a:xfrm>
          <a:prstGeom prst="wedgeRoundRectCallout">
            <a:avLst>
              <a:gd name="adj1" fmla="val 22697"/>
              <a:gd name="adj2" fmla="val 95991"/>
              <a:gd name="adj3" fmla="val 16667"/>
            </a:avLst>
          </a:prstGeom>
          <a:noFill/>
          <a:ln>
            <a:solidFill>
              <a:srgbClr val="5089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158" name="TextBox 7"/>
          <p:cNvSpPr txBox="1"/>
          <p:nvPr/>
        </p:nvSpPr>
        <p:spPr>
          <a:xfrm>
            <a:off x="6240016" y="2900561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>
                    <a:lumMod val="75000"/>
                  </a:schemeClr>
                </a:solidFill>
                <a:cs typeface="Geneva"/>
              </a:rPr>
              <a:t>,504,3</a:t>
            </a:r>
          </a:p>
        </p:txBody>
      </p:sp>
      <p:sp>
        <p:nvSpPr>
          <p:cNvPr id="160" name="Rounded Rectangular Callout 31">
            <a:extLst>
              <a:ext uri="{FF2B5EF4-FFF2-40B4-BE49-F238E27FC236}">
                <a16:creationId xmlns:a16="http://schemas.microsoft.com/office/drawing/2014/main" id="{FDFDF9E1-F4D2-4A03-9742-4AFE0B15CE5C}"/>
              </a:ext>
            </a:extLst>
          </p:cNvPr>
          <p:cNvSpPr/>
          <p:nvPr/>
        </p:nvSpPr>
        <p:spPr>
          <a:xfrm flipH="1">
            <a:off x="7176120" y="4164955"/>
            <a:ext cx="432048" cy="269825"/>
          </a:xfrm>
          <a:prstGeom prst="wedgeRoundRectCallout">
            <a:avLst>
              <a:gd name="adj1" fmla="val 22697"/>
              <a:gd name="adj2" fmla="val 95991"/>
              <a:gd name="adj3" fmla="val 16667"/>
            </a:avLst>
          </a:prstGeom>
          <a:noFill/>
          <a:ln>
            <a:solidFill>
              <a:srgbClr val="5089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161" name="TextBox 7"/>
          <p:cNvSpPr txBox="1"/>
          <p:nvPr/>
        </p:nvSpPr>
        <p:spPr>
          <a:xfrm>
            <a:off x="7032104" y="4164955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>
                    <a:lumMod val="75000"/>
                  </a:schemeClr>
                </a:solidFill>
                <a:cs typeface="Geneva"/>
              </a:rPr>
              <a:t>188,6</a:t>
            </a:r>
          </a:p>
        </p:txBody>
      </p:sp>
      <p:sp>
        <p:nvSpPr>
          <p:cNvPr id="164" name="Rounded Rectangular Callout 31">
            <a:extLst>
              <a:ext uri="{FF2B5EF4-FFF2-40B4-BE49-F238E27FC236}">
                <a16:creationId xmlns:a16="http://schemas.microsoft.com/office/drawing/2014/main" id="{FDFDF9E1-F4D2-4A03-9742-4AFE0B15CE5C}"/>
              </a:ext>
            </a:extLst>
          </p:cNvPr>
          <p:cNvSpPr/>
          <p:nvPr/>
        </p:nvSpPr>
        <p:spPr>
          <a:xfrm flipH="1">
            <a:off x="6696447" y="3967138"/>
            <a:ext cx="432048" cy="269825"/>
          </a:xfrm>
          <a:prstGeom prst="wedgeRoundRectCallout">
            <a:avLst>
              <a:gd name="adj1" fmla="val 22697"/>
              <a:gd name="adj2" fmla="val 95991"/>
              <a:gd name="adj3" fmla="val 16667"/>
            </a:avLst>
          </a:prstGeom>
          <a:noFill/>
          <a:ln>
            <a:solidFill>
              <a:srgbClr val="5089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165" name="TextBox 7"/>
          <p:cNvSpPr txBox="1"/>
          <p:nvPr/>
        </p:nvSpPr>
        <p:spPr>
          <a:xfrm>
            <a:off x="6552431" y="3948931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>
                    <a:lumMod val="75000"/>
                  </a:schemeClr>
                </a:solidFill>
                <a:cs typeface="Geneva"/>
              </a:rPr>
              <a:t>270,5</a:t>
            </a:r>
          </a:p>
        </p:txBody>
      </p:sp>
      <p:sp>
        <p:nvSpPr>
          <p:cNvPr id="178" name="Rectángulo 177"/>
          <p:cNvSpPr/>
          <p:nvPr/>
        </p:nvSpPr>
        <p:spPr>
          <a:xfrm>
            <a:off x="8868336" y="3645024"/>
            <a:ext cx="252000" cy="1980000"/>
          </a:xfrm>
          <a:prstGeom prst="rect">
            <a:avLst/>
          </a:prstGeom>
          <a:solidFill>
            <a:srgbClr val="4BB69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9" name="Rectángulo 178"/>
          <p:cNvSpPr/>
          <p:nvPr/>
        </p:nvSpPr>
        <p:spPr>
          <a:xfrm>
            <a:off x="8460671" y="1500659"/>
            <a:ext cx="227617" cy="413195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0" name="Rectángulo 179"/>
          <p:cNvSpPr/>
          <p:nvPr/>
        </p:nvSpPr>
        <p:spPr>
          <a:xfrm>
            <a:off x="9267494" y="4308971"/>
            <a:ext cx="248882" cy="130342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1" name="Rounded Rectangular Callout 31">
            <a:extLst>
              <a:ext uri="{FF2B5EF4-FFF2-40B4-BE49-F238E27FC236}">
                <a16:creationId xmlns:a16="http://schemas.microsoft.com/office/drawing/2014/main" id="{FDFDF9E1-F4D2-4A03-9742-4AFE0B15CE5C}"/>
              </a:ext>
            </a:extLst>
          </p:cNvPr>
          <p:cNvSpPr/>
          <p:nvPr/>
        </p:nvSpPr>
        <p:spPr>
          <a:xfrm flipH="1">
            <a:off x="8436289" y="1014810"/>
            <a:ext cx="432048" cy="269825"/>
          </a:xfrm>
          <a:prstGeom prst="wedgeRoundRectCallout">
            <a:avLst>
              <a:gd name="adj1" fmla="val 22697"/>
              <a:gd name="adj2" fmla="val 95991"/>
              <a:gd name="adj3" fmla="val 16667"/>
            </a:avLst>
          </a:prstGeom>
          <a:noFill/>
          <a:ln>
            <a:solidFill>
              <a:srgbClr val="5089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182" name="TextBox 7"/>
          <p:cNvSpPr txBox="1"/>
          <p:nvPr/>
        </p:nvSpPr>
        <p:spPr>
          <a:xfrm>
            <a:off x="8292273" y="996603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>
                    <a:lumMod val="75000"/>
                  </a:schemeClr>
                </a:solidFill>
                <a:cs typeface="Geneva"/>
              </a:rPr>
              <a:t>991,9</a:t>
            </a:r>
          </a:p>
        </p:txBody>
      </p:sp>
      <p:sp>
        <p:nvSpPr>
          <p:cNvPr id="183" name="Rectángulo 182"/>
          <p:cNvSpPr/>
          <p:nvPr/>
        </p:nvSpPr>
        <p:spPr>
          <a:xfrm>
            <a:off x="9660425" y="5137067"/>
            <a:ext cx="251999" cy="5040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4" name="Rounded Rectangular Callout 31">
            <a:extLst>
              <a:ext uri="{FF2B5EF4-FFF2-40B4-BE49-F238E27FC236}">
                <a16:creationId xmlns:a16="http://schemas.microsoft.com/office/drawing/2014/main" id="{FDFDF9E1-F4D2-4A03-9742-4AFE0B15CE5C}"/>
              </a:ext>
            </a:extLst>
          </p:cNvPr>
          <p:cNvSpPr/>
          <p:nvPr/>
        </p:nvSpPr>
        <p:spPr>
          <a:xfrm flipH="1">
            <a:off x="9260127" y="3892798"/>
            <a:ext cx="432048" cy="269825"/>
          </a:xfrm>
          <a:prstGeom prst="wedgeRoundRectCallout">
            <a:avLst>
              <a:gd name="adj1" fmla="val 22697"/>
              <a:gd name="adj2" fmla="val 95991"/>
              <a:gd name="adj3" fmla="val 16667"/>
            </a:avLst>
          </a:prstGeom>
          <a:noFill/>
          <a:ln>
            <a:solidFill>
              <a:srgbClr val="5089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185" name="TextBox 7"/>
          <p:cNvSpPr txBox="1"/>
          <p:nvPr/>
        </p:nvSpPr>
        <p:spPr>
          <a:xfrm>
            <a:off x="9116111" y="3876923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>
                    <a:lumMod val="75000"/>
                  </a:schemeClr>
                </a:solidFill>
                <a:cs typeface="Geneva"/>
              </a:rPr>
              <a:t>296,4</a:t>
            </a:r>
          </a:p>
        </p:txBody>
      </p:sp>
      <p:sp>
        <p:nvSpPr>
          <p:cNvPr id="186" name="Rounded Rectangular Callout 31">
            <a:extLst>
              <a:ext uri="{FF2B5EF4-FFF2-40B4-BE49-F238E27FC236}">
                <a16:creationId xmlns:a16="http://schemas.microsoft.com/office/drawing/2014/main" id="{FDFDF9E1-F4D2-4A03-9742-4AFE0B15CE5C}"/>
              </a:ext>
            </a:extLst>
          </p:cNvPr>
          <p:cNvSpPr/>
          <p:nvPr/>
        </p:nvSpPr>
        <p:spPr>
          <a:xfrm flipH="1">
            <a:off x="8796329" y="3175050"/>
            <a:ext cx="432048" cy="269825"/>
          </a:xfrm>
          <a:prstGeom prst="wedgeRoundRectCallout">
            <a:avLst>
              <a:gd name="adj1" fmla="val 22697"/>
              <a:gd name="adj2" fmla="val 95991"/>
              <a:gd name="adj3" fmla="val 16667"/>
            </a:avLst>
          </a:prstGeom>
          <a:noFill/>
          <a:ln>
            <a:solidFill>
              <a:srgbClr val="5089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187" name="TextBox 7"/>
          <p:cNvSpPr txBox="1"/>
          <p:nvPr/>
        </p:nvSpPr>
        <p:spPr>
          <a:xfrm>
            <a:off x="8656538" y="3156843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>
                    <a:lumMod val="75000"/>
                  </a:schemeClr>
                </a:solidFill>
                <a:cs typeface="Geneva"/>
              </a:rPr>
              <a:t>483,7</a:t>
            </a:r>
          </a:p>
        </p:txBody>
      </p:sp>
      <p:sp>
        <p:nvSpPr>
          <p:cNvPr id="188" name="Rectángulo 187"/>
          <p:cNvSpPr/>
          <p:nvPr/>
        </p:nvSpPr>
        <p:spPr>
          <a:xfrm>
            <a:off x="7603943" y="5364708"/>
            <a:ext cx="251999" cy="2520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89" name="Agrupar 188"/>
          <p:cNvGrpSpPr/>
          <p:nvPr/>
        </p:nvGrpSpPr>
        <p:grpSpPr>
          <a:xfrm>
            <a:off x="7392144" y="4957043"/>
            <a:ext cx="720080" cy="276999"/>
            <a:chOff x="5807968" y="5240233"/>
            <a:chExt cx="720080" cy="276999"/>
          </a:xfrm>
        </p:grpSpPr>
        <p:sp>
          <p:nvSpPr>
            <p:cNvPr id="190" name="Rounded Rectangular Callout 31">
              <a:extLst>
                <a:ext uri="{FF2B5EF4-FFF2-40B4-BE49-F238E27FC236}">
                  <a16:creationId xmlns:a16="http://schemas.microsoft.com/office/drawing/2014/main" id="{FDFDF9E1-F4D2-4A03-9742-4AFE0B15CE5C}"/>
                </a:ext>
              </a:extLst>
            </p:cNvPr>
            <p:cNvSpPr/>
            <p:nvPr/>
          </p:nvSpPr>
          <p:spPr>
            <a:xfrm flipH="1">
              <a:off x="5951984" y="5245075"/>
              <a:ext cx="432048" cy="269825"/>
            </a:xfrm>
            <a:prstGeom prst="wedgeRoundRectCallout">
              <a:avLst>
                <a:gd name="adj1" fmla="val 22697"/>
                <a:gd name="adj2" fmla="val 95991"/>
                <a:gd name="adj3" fmla="val 16667"/>
              </a:avLst>
            </a:prstGeom>
            <a:noFill/>
            <a:ln>
              <a:solidFill>
                <a:srgbClr val="5089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191" name="TextBox 7"/>
            <p:cNvSpPr txBox="1"/>
            <p:nvPr/>
          </p:nvSpPr>
          <p:spPr>
            <a:xfrm>
              <a:off x="5807968" y="5240233"/>
              <a:ext cx="7200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1">
                      <a:lumMod val="75000"/>
                    </a:schemeClr>
                  </a:solidFill>
                  <a:cs typeface="Geneva"/>
                </a:rPr>
                <a:t>25,8</a:t>
              </a:r>
            </a:p>
          </p:txBody>
        </p:sp>
      </p:grpSp>
      <p:grpSp>
        <p:nvGrpSpPr>
          <p:cNvPr id="192" name="Agrupar 191"/>
          <p:cNvGrpSpPr/>
          <p:nvPr/>
        </p:nvGrpSpPr>
        <p:grpSpPr>
          <a:xfrm>
            <a:off x="9480376" y="4680044"/>
            <a:ext cx="720080" cy="276999"/>
            <a:chOff x="5807968" y="5240233"/>
            <a:chExt cx="720080" cy="276999"/>
          </a:xfrm>
        </p:grpSpPr>
        <p:sp>
          <p:nvSpPr>
            <p:cNvPr id="193" name="Rounded Rectangular Callout 31">
              <a:extLst>
                <a:ext uri="{FF2B5EF4-FFF2-40B4-BE49-F238E27FC236}">
                  <a16:creationId xmlns:a16="http://schemas.microsoft.com/office/drawing/2014/main" id="{FDFDF9E1-F4D2-4A03-9742-4AFE0B15CE5C}"/>
                </a:ext>
              </a:extLst>
            </p:cNvPr>
            <p:cNvSpPr/>
            <p:nvPr/>
          </p:nvSpPr>
          <p:spPr>
            <a:xfrm flipH="1">
              <a:off x="5951984" y="5245075"/>
              <a:ext cx="432048" cy="269825"/>
            </a:xfrm>
            <a:prstGeom prst="wedgeRoundRectCallout">
              <a:avLst>
                <a:gd name="adj1" fmla="val 22697"/>
                <a:gd name="adj2" fmla="val 95991"/>
                <a:gd name="adj3" fmla="val 16667"/>
              </a:avLst>
            </a:prstGeom>
            <a:noFill/>
            <a:ln>
              <a:solidFill>
                <a:srgbClr val="5089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194" name="TextBox 7"/>
            <p:cNvSpPr txBox="1"/>
            <p:nvPr/>
          </p:nvSpPr>
          <p:spPr>
            <a:xfrm>
              <a:off x="5807968" y="5240233"/>
              <a:ext cx="7200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1">
                      <a:lumMod val="75000"/>
                    </a:schemeClr>
                  </a:solidFill>
                  <a:cs typeface="Geneva"/>
                </a:rPr>
                <a:t>97,9</a:t>
              </a:r>
            </a:p>
          </p:txBody>
        </p:sp>
      </p:grpSp>
      <p:sp>
        <p:nvSpPr>
          <p:cNvPr id="195" name="Rectángulo 194"/>
          <p:cNvSpPr>
            <a:spLocks noChangeAspect="1"/>
          </p:cNvSpPr>
          <p:nvPr/>
        </p:nvSpPr>
        <p:spPr>
          <a:xfrm>
            <a:off x="9848949" y="2830672"/>
            <a:ext cx="215999" cy="215999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b="1"/>
          </a:p>
        </p:txBody>
      </p:sp>
      <p:sp>
        <p:nvSpPr>
          <p:cNvPr id="196" name="TextBox 8"/>
          <p:cNvSpPr txBox="1"/>
          <p:nvPr/>
        </p:nvSpPr>
        <p:spPr>
          <a:xfrm>
            <a:off x="10056440" y="2771443"/>
            <a:ext cx="2448272" cy="494494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altLang="ko-KR" sz="1600" b="1" dirty="0" err="1">
                <a:solidFill>
                  <a:schemeClr val="accent1">
                    <a:lumMod val="75000"/>
                  </a:schemeClr>
                </a:solidFill>
                <a:cs typeface="Geneva"/>
              </a:rPr>
              <a:t>Metalmecanica</a:t>
            </a:r>
            <a:r>
              <a:rPr lang="en-US" altLang="ko-KR" sz="1600" b="1" dirty="0">
                <a:solidFill>
                  <a:schemeClr val="accent1">
                    <a:lumMod val="75000"/>
                  </a:schemeClr>
                </a:solidFill>
                <a:cs typeface="Geneva"/>
              </a:rPr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altLang="ko-KR" sz="1600" b="1" dirty="0">
                <a:solidFill>
                  <a:schemeClr val="accent1">
                    <a:lumMod val="75000"/>
                  </a:schemeClr>
                </a:solidFill>
                <a:cs typeface="Geneva"/>
              </a:rPr>
              <a:t>y </a:t>
            </a:r>
            <a:r>
              <a:rPr lang="en-US" altLang="ko-KR" sz="1600" b="1" dirty="0" err="1">
                <a:solidFill>
                  <a:schemeClr val="accent1">
                    <a:lumMod val="75000"/>
                  </a:schemeClr>
                </a:solidFill>
                <a:cs typeface="Geneva"/>
              </a:rPr>
              <a:t>Ferroviario</a:t>
            </a:r>
            <a:endParaRPr lang="ko-KR" altLang="en-US" sz="1600" b="1" dirty="0">
              <a:solidFill>
                <a:schemeClr val="accent1">
                  <a:lumMod val="75000"/>
                </a:schemeClr>
              </a:solidFill>
              <a:cs typeface="Geneva"/>
            </a:endParaRPr>
          </a:p>
        </p:txBody>
      </p:sp>
      <p:pic>
        <p:nvPicPr>
          <p:cNvPr id="83" name="Picture 4" descr="C:\Users\juancruz.garciabourg\Desktop\DN´P\MD-EC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5841" y="6237312"/>
            <a:ext cx="2292903" cy="762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Imagen 83">
            <a:extLst>
              <a:ext uri="{FF2B5EF4-FFF2-40B4-BE49-F238E27FC236}">
                <a16:creationId xmlns:a16="http://schemas.microsoft.com/office/drawing/2014/main" id="{D852B4B1-2F3F-4340-8E2E-3945EC2734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289186"/>
            <a:ext cx="12192000" cy="568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148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5616"/>
            <a:ext cx="12192000" cy="782383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4225"/>
            <a:ext cx="12192000" cy="54329"/>
          </a:xfrm>
          <a:prstGeom prst="rect">
            <a:avLst/>
          </a:prstGeom>
        </p:spPr>
      </p:pic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CBB1-D777-4E41-B11B-0822F06EBC1B}" type="slidenum">
              <a:rPr lang="es-AR" smtClean="0"/>
              <a:t>7</a:t>
            </a:fld>
            <a:endParaRPr lang="es-AR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2EF662D-81FA-4540-B5AB-05EDF1BA606D}"/>
              </a:ext>
            </a:extLst>
          </p:cNvPr>
          <p:cNvSpPr txBox="1"/>
          <p:nvPr/>
        </p:nvSpPr>
        <p:spPr>
          <a:xfrm>
            <a:off x="113095" y="226348"/>
            <a:ext cx="119147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s-ES_tradnl" sz="3200" b="1" dirty="0">
                <a:solidFill>
                  <a:srgbClr val="0070C0"/>
                </a:solidFill>
              </a:rPr>
              <a:t> </a:t>
            </a:r>
          </a:p>
          <a:p>
            <a:pPr lvl="1" algn="ctr"/>
            <a:r>
              <a:rPr lang="es-ES_tradnl" sz="3200" b="1" dirty="0">
                <a:solidFill>
                  <a:srgbClr val="0070C0"/>
                </a:solidFill>
              </a:rPr>
              <a:t>Principales productos – 2018 vs. 2019</a:t>
            </a:r>
            <a:endParaRPr lang="es-ES_tradnl" sz="2800" b="1" dirty="0">
              <a:solidFill>
                <a:srgbClr val="0070C0"/>
              </a:solidFill>
            </a:endParaRPr>
          </a:p>
          <a:p>
            <a:pPr lvl="1" algn="ctr"/>
            <a:endParaRPr lang="es-AR" sz="3200" b="1" dirty="0">
              <a:solidFill>
                <a:srgbClr val="0070C0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BBF75E3-C632-4996-8AF3-934FF07E2BCB}"/>
              </a:ext>
            </a:extLst>
          </p:cNvPr>
          <p:cNvSpPr txBox="1"/>
          <p:nvPr/>
        </p:nvSpPr>
        <p:spPr>
          <a:xfrm>
            <a:off x="292971" y="-79223"/>
            <a:ext cx="11606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 algn="ctr"/>
            <a:r>
              <a:rPr lang="es-ES_tradnl" sz="1400" dirty="0">
                <a:latin typeface="Calibri" charset="0"/>
                <a:ea typeface="Calibri" charset="0"/>
                <a:cs typeface="Times New Roman" charset="0"/>
              </a:rPr>
              <a:t> </a:t>
            </a:r>
            <a:r>
              <a:rPr lang="es-ES_tradnl" sz="1100" dirty="0">
                <a:latin typeface="Calibri" charset="0"/>
                <a:ea typeface="Calibri" charset="0"/>
                <a:cs typeface="Times New Roman" charset="0"/>
              </a:rPr>
              <a:t>Material CONFIDENCIAL. Exclusivamente para conocimiento del Ministro de Defensa, </a:t>
            </a:r>
            <a:r>
              <a:rPr lang="es-AR" sz="1100" dirty="0"/>
              <a:t>Secretario de Investigación, Política Industrial y Producción para la Defensa</a:t>
            </a:r>
            <a:r>
              <a:rPr lang="es-ES_tradnl" sz="1100" dirty="0">
                <a:latin typeface="Calibri" charset="0"/>
                <a:ea typeface="Calibri" charset="0"/>
                <a:cs typeface="Times New Roman" charset="0"/>
              </a:rPr>
              <a:t> y colaboradores autorizados por ellos.</a:t>
            </a:r>
            <a:endParaRPr lang="es-ES_tradnl" sz="1100" dirty="0"/>
          </a:p>
        </p:txBody>
      </p:sp>
      <p:graphicFrame>
        <p:nvGraphicFramePr>
          <p:cNvPr id="16" name="Gráfico 15">
            <a:extLst>
              <a:ext uri="{FF2B5EF4-FFF2-40B4-BE49-F238E27FC236}">
                <a16:creationId xmlns:a16="http://schemas.microsoft.com/office/drawing/2014/main" id="{03AC02F2-9520-4FFD-8229-E3A0A72084F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120965" y="1233487"/>
          <a:ext cx="2631780" cy="2220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" name="Gráfico 16">
            <a:extLst>
              <a:ext uri="{FF2B5EF4-FFF2-40B4-BE49-F238E27FC236}">
                <a16:creationId xmlns:a16="http://schemas.microsoft.com/office/drawing/2014/main" id="{7AC5ED3F-7392-4DF9-85A7-79ED00C4056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848225" y="1233488"/>
          <a:ext cx="2631780" cy="2215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8" name="Gráfico 17">
            <a:extLst>
              <a:ext uri="{FF2B5EF4-FFF2-40B4-BE49-F238E27FC236}">
                <a16:creationId xmlns:a16="http://schemas.microsoft.com/office/drawing/2014/main" id="{8F1AE91F-F301-48BD-91A8-E976774D958F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7564852" y="1238250"/>
          <a:ext cx="2621735" cy="2210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9" name="Gráfico 18">
            <a:extLst>
              <a:ext uri="{FF2B5EF4-FFF2-40B4-BE49-F238E27FC236}">
                <a16:creationId xmlns:a16="http://schemas.microsoft.com/office/drawing/2014/main" id="{8559C9B3-6112-4941-9EF1-294C1FF1307B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120965" y="3520265"/>
          <a:ext cx="2631780" cy="2210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0" name="Gráfico 19">
            <a:extLst>
              <a:ext uri="{FF2B5EF4-FFF2-40B4-BE49-F238E27FC236}">
                <a16:creationId xmlns:a16="http://schemas.microsoft.com/office/drawing/2014/main" id="{47D93225-7F7A-48D4-A4A8-299F885BA5F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848225" y="3515503"/>
          <a:ext cx="2631780" cy="2210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21" name="Gráfico 20">
            <a:extLst>
              <a:ext uri="{FF2B5EF4-FFF2-40B4-BE49-F238E27FC236}">
                <a16:creationId xmlns:a16="http://schemas.microsoft.com/office/drawing/2014/main" id="{9A5A67D8-740D-4D78-BA00-5BCD38037068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7564852" y="3515503"/>
          <a:ext cx="2631780" cy="2210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8BE21182-D9D1-4749-9235-4F2D73823F8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441615" y="3240083"/>
            <a:ext cx="710294" cy="690894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FB760028-DBBC-4AFA-96C3-4D02DA2A8E50}"/>
              </a:ext>
            </a:extLst>
          </p:cNvPr>
          <p:cNvSpPr txBox="1"/>
          <p:nvPr/>
        </p:nvSpPr>
        <p:spPr>
          <a:xfrm>
            <a:off x="1131216" y="1108350"/>
            <a:ext cx="9897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/>
              <a:t>Millones $</a:t>
            </a:r>
          </a:p>
        </p:txBody>
      </p:sp>
      <p:pic>
        <p:nvPicPr>
          <p:cNvPr id="15" name="Imagen 12" descr="Archivo:DGFM logotipo.jpg">
            <a:extLst>
              <a:ext uri="{FF2B5EF4-FFF2-40B4-BE49-F238E27FC236}">
                <a16:creationId xmlns:a16="http://schemas.microsoft.com/office/drawing/2014/main" id="{9184B03A-947E-4F3C-8688-78E2ACF1E366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0874" y="863616"/>
            <a:ext cx="952710" cy="8900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9962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juancruz.garciabourg\Desktop\DN´P\MD-EC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5841" y="6237312"/>
            <a:ext cx="2292903" cy="762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EF18C50A-87AC-4C63-AD07-8C9932BE6826}"/>
              </a:ext>
            </a:extLst>
          </p:cNvPr>
          <p:cNvSpPr txBox="1"/>
          <p:nvPr/>
        </p:nvSpPr>
        <p:spPr>
          <a:xfrm>
            <a:off x="1487488" y="904179"/>
            <a:ext cx="2824537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dirty="0">
                <a:solidFill>
                  <a:schemeClr val="bg1"/>
                </a:solidFill>
              </a:rPr>
              <a:t>TRANSPARENCIA DGFM</a:t>
            </a:r>
            <a:endParaRPr lang="es-AR" sz="1600" dirty="0">
              <a:solidFill>
                <a:schemeClr val="bg1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C82EFF7-1163-4D4B-ACA9-2CC928E1EE18}"/>
              </a:ext>
            </a:extLst>
          </p:cNvPr>
          <p:cNvSpPr txBox="1"/>
          <p:nvPr/>
        </p:nvSpPr>
        <p:spPr>
          <a:xfrm>
            <a:off x="4727847" y="950345"/>
            <a:ext cx="2824537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1400" b="1" dirty="0"/>
              <a:t>               AVANCES</a:t>
            </a:r>
            <a:r>
              <a:rPr lang="es-ES_tradnl" sz="1400" dirty="0"/>
              <a:t>   </a:t>
            </a:r>
            <a:r>
              <a:rPr lang="es-ES_tradnl" sz="1400" b="1" dirty="0"/>
              <a:t>2018</a:t>
            </a:r>
            <a:endParaRPr lang="es-AR" sz="1400" b="1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69BDFC9-4B0D-403F-9CD3-E767442692E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8568" y="685904"/>
            <a:ext cx="805882" cy="805882"/>
          </a:xfrm>
          <a:prstGeom prst="rect">
            <a:avLst/>
          </a:prstGeom>
        </p:spPr>
      </p:pic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B8684B8B-82A3-4146-8CB2-D6B2D4C8D9BC}"/>
              </a:ext>
            </a:extLst>
          </p:cNvPr>
          <p:cNvCxnSpPr>
            <a:cxnSpLocks/>
          </p:cNvCxnSpPr>
          <p:nvPr/>
        </p:nvCxnSpPr>
        <p:spPr>
          <a:xfrm flipH="1">
            <a:off x="7680176" y="1124744"/>
            <a:ext cx="3240360" cy="0"/>
          </a:xfrm>
          <a:prstGeom prst="line">
            <a:avLst/>
          </a:prstGeom>
          <a:ln w="76200">
            <a:solidFill>
              <a:srgbClr val="2038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75B45FBA-40DB-423A-9A11-0E8C38261166}"/>
              </a:ext>
            </a:extLst>
          </p:cNvPr>
          <p:cNvSpPr/>
          <p:nvPr/>
        </p:nvSpPr>
        <p:spPr>
          <a:xfrm>
            <a:off x="839415" y="1803215"/>
            <a:ext cx="2304257" cy="1160408"/>
          </a:xfrm>
          <a:prstGeom prst="roundRect">
            <a:avLst/>
          </a:prstGeom>
          <a:solidFill>
            <a:srgbClr val="DEEBF7"/>
          </a:solidFill>
          <a:ln w="19050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_tradnl" sz="1200" b="1" dirty="0">
                <a:solidFill>
                  <a:schemeClr val="tx1"/>
                </a:solidFill>
              </a:rPr>
              <a:t>Resolución N º 254/2018</a:t>
            </a:r>
          </a:p>
          <a:p>
            <a:r>
              <a:rPr lang="es-ES_tradnl" sz="1300" dirty="0">
                <a:solidFill>
                  <a:schemeClr val="tx1"/>
                </a:solidFill>
              </a:rPr>
              <a:t>Designación Responsable de la Unidad de Transparencia de la DGFM.</a:t>
            </a:r>
          </a:p>
          <a:p>
            <a:r>
              <a:rPr lang="es-ES_tradnl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(14-08-2018)</a:t>
            </a:r>
          </a:p>
          <a:p>
            <a:endParaRPr lang="es-AR" sz="1200" dirty="0">
              <a:solidFill>
                <a:schemeClr val="tx1"/>
              </a:solidFill>
            </a:endParaRPr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D662BE82-6C0D-461C-8A12-FA256DDBBF09}"/>
              </a:ext>
            </a:extLst>
          </p:cNvPr>
          <p:cNvCxnSpPr>
            <a:cxnSpLocks/>
          </p:cNvCxnSpPr>
          <p:nvPr/>
        </p:nvCxnSpPr>
        <p:spPr>
          <a:xfrm>
            <a:off x="479376" y="1628800"/>
            <a:ext cx="0" cy="4536504"/>
          </a:xfrm>
          <a:prstGeom prst="line">
            <a:avLst/>
          </a:prstGeom>
          <a:ln w="76200">
            <a:solidFill>
              <a:srgbClr val="2038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01CD77B1-A124-4647-9290-50274888CA51}"/>
              </a:ext>
            </a:extLst>
          </p:cNvPr>
          <p:cNvSpPr/>
          <p:nvPr/>
        </p:nvSpPr>
        <p:spPr>
          <a:xfrm>
            <a:off x="839415" y="3212976"/>
            <a:ext cx="2304253" cy="1369923"/>
          </a:xfrm>
          <a:prstGeom prst="roundRect">
            <a:avLst/>
          </a:prstGeom>
          <a:solidFill>
            <a:srgbClr val="DEEBF7"/>
          </a:solidFill>
          <a:ln w="19050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_tradnl" sz="1200" b="1" dirty="0">
                <a:solidFill>
                  <a:schemeClr val="tx1"/>
                </a:solidFill>
              </a:rPr>
              <a:t>NO-2018-62080407-APN-DGFM-MD</a:t>
            </a:r>
          </a:p>
          <a:p>
            <a:r>
              <a:rPr lang="es-ES_tradnl" sz="1300" dirty="0">
                <a:solidFill>
                  <a:schemeClr val="tx1"/>
                </a:solidFill>
              </a:rPr>
              <a:t>Designación Responsable de Acceso a la Información Pública de la DGFM.</a:t>
            </a:r>
          </a:p>
          <a:p>
            <a:r>
              <a:rPr lang="es-ES_tradnl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(29-11-2018)</a:t>
            </a:r>
          </a:p>
          <a:p>
            <a:endParaRPr lang="es-AR" sz="1200" dirty="0">
              <a:solidFill>
                <a:schemeClr val="tx1"/>
              </a:solidFill>
            </a:endParaRPr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F2A4128A-3EEE-44AD-9810-B6B671D83824}"/>
              </a:ext>
            </a:extLst>
          </p:cNvPr>
          <p:cNvSpPr/>
          <p:nvPr/>
        </p:nvSpPr>
        <p:spPr>
          <a:xfrm>
            <a:off x="3727130" y="1719954"/>
            <a:ext cx="1232383" cy="983838"/>
          </a:xfrm>
          <a:prstGeom prst="roundRect">
            <a:avLst/>
          </a:prstGeom>
          <a:solidFill>
            <a:srgbClr val="DEEBF7"/>
          </a:solidFill>
          <a:ln w="19050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_tradnl" sz="1200" dirty="0">
                <a:solidFill>
                  <a:schemeClr val="tx1"/>
                </a:solidFill>
              </a:rPr>
              <a:t>DDJJ Patrimoniales Integrales (Ley N º 25.188 )</a:t>
            </a:r>
            <a:endParaRPr lang="es-AR" sz="1200" dirty="0">
              <a:solidFill>
                <a:schemeClr val="tx1"/>
              </a:solidFill>
            </a:endParaRPr>
          </a:p>
        </p:txBody>
      </p: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EEC7CB4E-FD7C-4AAE-A105-76E46BD07319}"/>
              </a:ext>
            </a:extLst>
          </p:cNvPr>
          <p:cNvSpPr/>
          <p:nvPr/>
        </p:nvSpPr>
        <p:spPr>
          <a:xfrm>
            <a:off x="5563902" y="1649267"/>
            <a:ext cx="1880455" cy="1144321"/>
          </a:xfrm>
          <a:prstGeom prst="roundRect">
            <a:avLst/>
          </a:prstGeom>
          <a:solidFill>
            <a:srgbClr val="DEEBF7"/>
          </a:solidFill>
          <a:ln w="19050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sz="1200" dirty="0">
                <a:solidFill>
                  <a:schemeClr val="tx1"/>
                </a:solidFill>
              </a:rPr>
              <a:t>Control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sz="1200" dirty="0">
                <a:solidFill>
                  <a:schemeClr val="tx1"/>
                </a:solidFill>
              </a:rPr>
              <a:t>Intimación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sz="1200" dirty="0">
                <a:solidFill>
                  <a:schemeClr val="tx1"/>
                </a:solidFill>
              </a:rPr>
              <a:t>Seguimiento</a:t>
            </a:r>
          </a:p>
          <a:p>
            <a:pPr indent="93663"/>
            <a:r>
              <a:rPr lang="es-ES_tradnl" sz="1200" dirty="0">
                <a:solidFill>
                  <a:schemeClr val="tx1"/>
                </a:solidFill>
              </a:rPr>
              <a:t>(Conjuntamente con la </a:t>
            </a:r>
          </a:p>
          <a:p>
            <a:pPr indent="93663"/>
            <a:r>
              <a:rPr lang="es-ES_tradnl" sz="1200" dirty="0">
                <a:solidFill>
                  <a:schemeClr val="tx1"/>
                </a:solidFill>
              </a:rPr>
              <a:t>Oficina Anticorrupción)</a:t>
            </a:r>
          </a:p>
          <a:p>
            <a:endParaRPr lang="es-AR" sz="1200" dirty="0">
              <a:solidFill>
                <a:schemeClr val="tx1"/>
              </a:solidFill>
            </a:endParaRPr>
          </a:p>
        </p:txBody>
      </p:sp>
      <p:sp>
        <p:nvSpPr>
          <p:cNvPr id="19" name="Rectángulo: esquinas redondeadas 18">
            <a:extLst>
              <a:ext uri="{FF2B5EF4-FFF2-40B4-BE49-F238E27FC236}">
                <a16:creationId xmlns:a16="http://schemas.microsoft.com/office/drawing/2014/main" id="{C54E065E-AA15-4BB9-A96B-881A1CBD06D1}"/>
              </a:ext>
            </a:extLst>
          </p:cNvPr>
          <p:cNvSpPr/>
          <p:nvPr/>
        </p:nvSpPr>
        <p:spPr>
          <a:xfrm>
            <a:off x="4393584" y="2917067"/>
            <a:ext cx="4366705" cy="1144320"/>
          </a:xfrm>
          <a:prstGeom prst="roundRect">
            <a:avLst/>
          </a:prstGeom>
          <a:solidFill>
            <a:srgbClr val="DEEBF7"/>
          </a:solidFill>
          <a:ln w="19050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_tradnl" sz="1200" b="1" dirty="0">
                <a:solidFill>
                  <a:schemeClr val="tx1"/>
                </a:solidFill>
                <a:hlinkClick r:id="rId5" action="ppaction://hlinkfile"/>
              </a:rPr>
              <a:t>Código de Ética de la DGFM</a:t>
            </a:r>
            <a:r>
              <a:rPr lang="es-ES_tradnl" sz="1200" dirty="0">
                <a:solidFill>
                  <a:schemeClr val="tx1"/>
                </a:solidFill>
              </a:rPr>
              <a:t>, avalado por las máximas autoridades, consensuado por la OA y con la Dirección General de Integridad, Transparencia y Fortalecimiento Institucional del Ministerio de Defensa de la Nación.</a:t>
            </a:r>
          </a:p>
          <a:p>
            <a:endParaRPr lang="es-AR" sz="1200" dirty="0">
              <a:solidFill>
                <a:schemeClr val="tx1"/>
              </a:solidFill>
            </a:endParaRPr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08391044-3860-4498-94A6-AECEF4C3B31E}"/>
              </a:ext>
            </a:extLst>
          </p:cNvPr>
          <p:cNvSpPr/>
          <p:nvPr/>
        </p:nvSpPr>
        <p:spPr>
          <a:xfrm>
            <a:off x="7932201" y="1868274"/>
            <a:ext cx="3068385" cy="706306"/>
          </a:xfrm>
          <a:prstGeom prst="roundRect">
            <a:avLst/>
          </a:prstGeom>
          <a:solidFill>
            <a:srgbClr val="DEEBF7"/>
          </a:solidFill>
          <a:ln w="19050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_tradnl" sz="1200" b="1" dirty="0">
                <a:solidFill>
                  <a:schemeClr val="tx1"/>
                </a:solidFill>
              </a:rPr>
              <a:t>Proyecto</a:t>
            </a:r>
          </a:p>
          <a:p>
            <a:r>
              <a:rPr lang="es-ES_tradnl" sz="1200" dirty="0">
                <a:solidFill>
                  <a:schemeClr val="tx1"/>
                </a:solidFill>
              </a:rPr>
              <a:t>Listado actualizado del personal obligado a la presentación de las DDJJ Pat. Integrales</a:t>
            </a:r>
            <a:endParaRPr lang="es-AR" sz="1200" dirty="0">
              <a:solidFill>
                <a:schemeClr val="tx1"/>
              </a:solidFill>
            </a:endParaRPr>
          </a:p>
        </p:txBody>
      </p:sp>
      <p:sp>
        <p:nvSpPr>
          <p:cNvPr id="22" name="Rectángulo: esquinas redondeadas 21">
            <a:extLst>
              <a:ext uri="{FF2B5EF4-FFF2-40B4-BE49-F238E27FC236}">
                <a16:creationId xmlns:a16="http://schemas.microsoft.com/office/drawing/2014/main" id="{88175662-C9B3-4777-A5C7-2C491714E22E}"/>
              </a:ext>
            </a:extLst>
          </p:cNvPr>
          <p:cNvSpPr/>
          <p:nvPr/>
        </p:nvSpPr>
        <p:spPr>
          <a:xfrm>
            <a:off x="3791733" y="4274661"/>
            <a:ext cx="1440158" cy="729573"/>
          </a:xfrm>
          <a:prstGeom prst="roundRect">
            <a:avLst/>
          </a:prstGeom>
          <a:solidFill>
            <a:srgbClr val="DEEBF7"/>
          </a:solidFill>
          <a:ln w="19050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dirty="0">
                <a:solidFill>
                  <a:schemeClr val="tx1"/>
                </a:solidFill>
              </a:rPr>
              <a:t>SITIO WEB OFICIAL DE LA DGFM</a:t>
            </a:r>
            <a:endParaRPr lang="es-AR" sz="1200" dirty="0">
              <a:solidFill>
                <a:schemeClr val="tx1"/>
              </a:solidFill>
            </a:endParaRPr>
          </a:p>
        </p:txBody>
      </p:sp>
      <p:sp>
        <p:nvSpPr>
          <p:cNvPr id="23" name="Rectángulo: esquinas redondeadas 22">
            <a:extLst>
              <a:ext uri="{FF2B5EF4-FFF2-40B4-BE49-F238E27FC236}">
                <a16:creationId xmlns:a16="http://schemas.microsoft.com/office/drawing/2014/main" id="{06A8744F-F18B-4E59-8EC5-6977FDBFECFD}"/>
              </a:ext>
            </a:extLst>
          </p:cNvPr>
          <p:cNvSpPr/>
          <p:nvPr/>
        </p:nvSpPr>
        <p:spPr>
          <a:xfrm>
            <a:off x="6095986" y="4191706"/>
            <a:ext cx="1135681" cy="359428"/>
          </a:xfrm>
          <a:prstGeom prst="roundRect">
            <a:avLst/>
          </a:prstGeom>
          <a:solidFill>
            <a:srgbClr val="DEEBF7"/>
          </a:solidFill>
          <a:ln w="19050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_tradnl" sz="1200" dirty="0">
                <a:solidFill>
                  <a:schemeClr val="tx1"/>
                </a:solidFill>
              </a:rPr>
              <a:t>Transparencia</a:t>
            </a:r>
            <a:endParaRPr lang="es-AR" sz="1200" dirty="0">
              <a:solidFill>
                <a:schemeClr val="tx1"/>
              </a:solidFill>
            </a:endParaRPr>
          </a:p>
        </p:txBody>
      </p:sp>
      <p:sp>
        <p:nvSpPr>
          <p:cNvPr id="24" name="Rectángulo: esquinas redondeadas 23">
            <a:extLst>
              <a:ext uri="{FF2B5EF4-FFF2-40B4-BE49-F238E27FC236}">
                <a16:creationId xmlns:a16="http://schemas.microsoft.com/office/drawing/2014/main" id="{0C4E72F3-D540-4006-AFDF-C22AEC8A9B11}"/>
              </a:ext>
            </a:extLst>
          </p:cNvPr>
          <p:cNvSpPr/>
          <p:nvPr/>
        </p:nvSpPr>
        <p:spPr>
          <a:xfrm>
            <a:off x="8019149" y="4212649"/>
            <a:ext cx="3096348" cy="359428"/>
          </a:xfrm>
          <a:prstGeom prst="roundRect">
            <a:avLst/>
          </a:prstGeom>
          <a:solidFill>
            <a:srgbClr val="DEEBF7"/>
          </a:solidFill>
          <a:ln w="19050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dirty="0">
                <a:solidFill>
                  <a:schemeClr val="tx1"/>
                </a:solidFill>
              </a:rPr>
              <a:t>Formular consultas y realizar denuncias.</a:t>
            </a:r>
            <a:endParaRPr lang="es-AR" sz="1200" dirty="0">
              <a:solidFill>
                <a:schemeClr val="tx1"/>
              </a:solidFill>
            </a:endParaRPr>
          </a:p>
        </p:txBody>
      </p:sp>
      <p:sp>
        <p:nvSpPr>
          <p:cNvPr id="25" name="Rectángulo: esquinas redondeadas 24">
            <a:extLst>
              <a:ext uri="{FF2B5EF4-FFF2-40B4-BE49-F238E27FC236}">
                <a16:creationId xmlns:a16="http://schemas.microsoft.com/office/drawing/2014/main" id="{FBFFAF4A-23F1-43F5-BE1E-12A849316174}"/>
              </a:ext>
            </a:extLst>
          </p:cNvPr>
          <p:cNvSpPr/>
          <p:nvPr/>
        </p:nvSpPr>
        <p:spPr>
          <a:xfrm>
            <a:off x="9499924" y="3244487"/>
            <a:ext cx="1518783" cy="489480"/>
          </a:xfrm>
          <a:prstGeom prst="roundRect">
            <a:avLst/>
          </a:prstGeom>
          <a:solidFill>
            <a:srgbClr val="DEEBF7"/>
          </a:solidFill>
          <a:ln w="19050">
            <a:solidFill>
              <a:srgbClr val="2E75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ES_tradnl" sz="1200" b="1" dirty="0">
                <a:solidFill>
                  <a:schemeClr val="tx1"/>
                </a:solidFill>
                <a:hlinkClick r:id="rId6" action="ppaction://hlinkfile"/>
              </a:rPr>
              <a:t>PROTOCOLO DE DENUNCIAS</a:t>
            </a:r>
            <a:endParaRPr lang="es-AR" sz="1200" b="1" dirty="0">
              <a:solidFill>
                <a:schemeClr val="tx1"/>
              </a:solidFill>
            </a:endParaRPr>
          </a:p>
        </p:txBody>
      </p:sp>
      <p:sp>
        <p:nvSpPr>
          <p:cNvPr id="26" name="Rectángulo: esquinas redondeadas 25">
            <a:extLst>
              <a:ext uri="{FF2B5EF4-FFF2-40B4-BE49-F238E27FC236}">
                <a16:creationId xmlns:a16="http://schemas.microsoft.com/office/drawing/2014/main" id="{26034D5B-A583-4215-953A-4C8989587E61}"/>
              </a:ext>
            </a:extLst>
          </p:cNvPr>
          <p:cNvSpPr/>
          <p:nvPr/>
        </p:nvSpPr>
        <p:spPr>
          <a:xfrm>
            <a:off x="5735959" y="4704071"/>
            <a:ext cx="2952326" cy="1144325"/>
          </a:xfrm>
          <a:prstGeom prst="roundRect">
            <a:avLst/>
          </a:prstGeom>
          <a:solidFill>
            <a:srgbClr val="DEEBF7"/>
          </a:solidFill>
          <a:ln w="19050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_tradnl" sz="1200" dirty="0">
                <a:solidFill>
                  <a:schemeClr val="tx1"/>
                </a:solidFill>
              </a:rPr>
              <a:t>Acceso a la Información Pública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sz="1200" dirty="0">
                <a:solidFill>
                  <a:schemeClr val="tx1"/>
                </a:solidFill>
              </a:rPr>
              <a:t>Auditoría Interna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sz="1200" dirty="0">
                <a:solidFill>
                  <a:schemeClr val="tx1"/>
                </a:solidFill>
              </a:rPr>
              <a:t>Abastecimiento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_tradnl" sz="1200" dirty="0">
                <a:solidFill>
                  <a:schemeClr val="tx1"/>
                </a:solidFill>
              </a:rPr>
              <a:t>Dirección de Administración</a:t>
            </a:r>
          </a:p>
          <a:p>
            <a:pPr indent="177800"/>
            <a:r>
              <a:rPr lang="es-ES_tradnl" sz="1200" dirty="0">
                <a:solidFill>
                  <a:schemeClr val="tx1"/>
                </a:solidFill>
              </a:rPr>
              <a:t>(Desarrollo desde fines de dic. 2018)</a:t>
            </a:r>
            <a:endParaRPr lang="es-AR" sz="1200" dirty="0">
              <a:solidFill>
                <a:schemeClr val="tx1"/>
              </a:solidFill>
            </a:endParaRP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4823B104-232B-4290-BA44-E5CEF89CBAF5}"/>
              </a:ext>
            </a:extLst>
          </p:cNvPr>
          <p:cNvCxnSpPr/>
          <p:nvPr/>
        </p:nvCxnSpPr>
        <p:spPr>
          <a:xfrm>
            <a:off x="3134593" y="2144199"/>
            <a:ext cx="592537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58EE2A63-7EBF-450E-92B4-2645F37C300C}"/>
              </a:ext>
            </a:extLst>
          </p:cNvPr>
          <p:cNvCxnSpPr/>
          <p:nvPr/>
        </p:nvCxnSpPr>
        <p:spPr>
          <a:xfrm>
            <a:off x="4959513" y="2144199"/>
            <a:ext cx="592537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EA253408-8407-4D5E-BB49-36AE7E4D055B}"/>
              </a:ext>
            </a:extLst>
          </p:cNvPr>
          <p:cNvCxnSpPr>
            <a:cxnSpLocks/>
            <a:stCxn id="16" idx="3"/>
            <a:endCxn id="20" idx="1"/>
          </p:cNvCxnSpPr>
          <p:nvPr/>
        </p:nvCxnSpPr>
        <p:spPr>
          <a:xfrm flipV="1">
            <a:off x="7444357" y="2221427"/>
            <a:ext cx="487844" cy="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959AC041-E6E9-400D-A5DD-014B5D1C97EF}"/>
              </a:ext>
            </a:extLst>
          </p:cNvPr>
          <p:cNvCxnSpPr>
            <a:cxnSpLocks/>
            <a:endCxn id="22" idx="0"/>
          </p:cNvCxnSpPr>
          <p:nvPr/>
        </p:nvCxnSpPr>
        <p:spPr>
          <a:xfrm>
            <a:off x="3071664" y="2917067"/>
            <a:ext cx="1440148" cy="135759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8EDE6C05-6949-4FFF-AC7B-2C6322A1A301}"/>
              </a:ext>
            </a:extLst>
          </p:cNvPr>
          <p:cNvCxnSpPr>
            <a:cxnSpLocks/>
            <a:stCxn id="19" idx="3"/>
            <a:endCxn id="25" idx="1"/>
          </p:cNvCxnSpPr>
          <p:nvPr/>
        </p:nvCxnSpPr>
        <p:spPr>
          <a:xfrm>
            <a:off x="8760289" y="3489227"/>
            <a:ext cx="739635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D1A5DEEC-4F8B-4333-A51B-16D0EE66552F}"/>
              </a:ext>
            </a:extLst>
          </p:cNvPr>
          <p:cNvCxnSpPr>
            <a:cxnSpLocks/>
            <a:stCxn id="17" idx="3"/>
            <a:endCxn id="22" idx="1"/>
          </p:cNvCxnSpPr>
          <p:nvPr/>
        </p:nvCxnSpPr>
        <p:spPr>
          <a:xfrm>
            <a:off x="3143668" y="3897938"/>
            <a:ext cx="648065" cy="74151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BA9862C9-8E4B-48BA-8A48-763F48BC2589}"/>
              </a:ext>
            </a:extLst>
          </p:cNvPr>
          <p:cNvCxnSpPr>
            <a:cxnSpLocks/>
          </p:cNvCxnSpPr>
          <p:nvPr/>
        </p:nvCxnSpPr>
        <p:spPr>
          <a:xfrm>
            <a:off x="4431570" y="5228109"/>
            <a:ext cx="1304389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B767C908-415B-4EDB-B516-1E9C0D476DF4}"/>
              </a:ext>
            </a:extLst>
          </p:cNvPr>
          <p:cNvCxnSpPr>
            <a:cxnSpLocks/>
          </p:cNvCxnSpPr>
          <p:nvPr/>
        </p:nvCxnSpPr>
        <p:spPr>
          <a:xfrm>
            <a:off x="4447282" y="5012085"/>
            <a:ext cx="0" cy="216024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ángulo: esquinas redondeadas 46">
            <a:extLst>
              <a:ext uri="{FF2B5EF4-FFF2-40B4-BE49-F238E27FC236}">
                <a16:creationId xmlns:a16="http://schemas.microsoft.com/office/drawing/2014/main" id="{CBD01EB9-C741-43E2-AA3C-0742E1589C68}"/>
              </a:ext>
            </a:extLst>
          </p:cNvPr>
          <p:cNvSpPr/>
          <p:nvPr/>
        </p:nvSpPr>
        <p:spPr>
          <a:xfrm>
            <a:off x="830340" y="4817328"/>
            <a:ext cx="2304253" cy="1338612"/>
          </a:xfrm>
          <a:prstGeom prst="roundRect">
            <a:avLst/>
          </a:prstGeom>
          <a:solidFill>
            <a:srgbClr val="DEEBF7"/>
          </a:solidFill>
          <a:ln w="19050">
            <a:solidFill>
              <a:srgbClr val="2038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_tradnl" sz="1200" b="1" dirty="0">
                <a:solidFill>
                  <a:schemeClr val="tx1"/>
                </a:solidFill>
              </a:rPr>
              <a:t>Resolución N º 28/2019</a:t>
            </a:r>
          </a:p>
          <a:p>
            <a:r>
              <a:rPr lang="es-ES_tradnl" sz="1300" dirty="0">
                <a:solidFill>
                  <a:schemeClr val="tx1"/>
                </a:solidFill>
              </a:rPr>
              <a:t>Nuevo organigrama de la DGFM, la Unidad de Transparencia depende de la máxima Autoridad.</a:t>
            </a:r>
          </a:p>
          <a:p>
            <a:r>
              <a:rPr lang="es-ES_tradnl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(9-01-2019)</a:t>
            </a:r>
          </a:p>
          <a:p>
            <a:endParaRPr lang="es-AR" sz="1200" dirty="0">
              <a:solidFill>
                <a:schemeClr val="tx1"/>
              </a:solidFill>
            </a:endParaRPr>
          </a:p>
        </p:txBody>
      </p: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B7C6445F-28E7-4B4A-AB3C-7B431698CB61}"/>
              </a:ext>
            </a:extLst>
          </p:cNvPr>
          <p:cNvCxnSpPr>
            <a:cxnSpLocks/>
            <a:endCxn id="19" idx="1"/>
          </p:cNvCxnSpPr>
          <p:nvPr/>
        </p:nvCxnSpPr>
        <p:spPr>
          <a:xfrm>
            <a:off x="3143668" y="2747037"/>
            <a:ext cx="1249916" cy="74219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715173EF-AA94-4500-AC86-2D239076845B}"/>
              </a:ext>
            </a:extLst>
          </p:cNvPr>
          <p:cNvCxnSpPr>
            <a:cxnSpLocks/>
          </p:cNvCxnSpPr>
          <p:nvPr/>
        </p:nvCxnSpPr>
        <p:spPr>
          <a:xfrm>
            <a:off x="5231891" y="4437112"/>
            <a:ext cx="864095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9113C362-FBB4-419A-9D5B-FE0AF7ABA78D}"/>
              </a:ext>
            </a:extLst>
          </p:cNvPr>
          <p:cNvCxnSpPr>
            <a:cxnSpLocks/>
            <a:stCxn id="23" idx="3"/>
          </p:cNvCxnSpPr>
          <p:nvPr/>
        </p:nvCxnSpPr>
        <p:spPr>
          <a:xfrm flipV="1">
            <a:off x="7231667" y="4365104"/>
            <a:ext cx="798776" cy="631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Imagen 33">
            <a:extLst>
              <a:ext uri="{FF2B5EF4-FFF2-40B4-BE49-F238E27FC236}">
                <a16:creationId xmlns:a16="http://schemas.microsoft.com/office/drawing/2014/main" id="{1111B325-9AB0-4257-903C-56B43811A76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6327755"/>
            <a:ext cx="12192000" cy="530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596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93296"/>
            <a:ext cx="12192000" cy="764704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4225"/>
            <a:ext cx="12192000" cy="54329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3289300" y="2857500"/>
            <a:ext cx="237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 </a:t>
            </a:r>
          </a:p>
          <a:p>
            <a:endParaRPr lang="es-ES_tradnl" dirty="0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CBB1-D777-4E41-B11B-0822F06EBC1B}" type="slidenum">
              <a:rPr lang="es-AR" smtClean="0"/>
              <a:t>9</a:t>
            </a:fld>
            <a:endParaRPr lang="es-AR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8B021CD-5D01-402E-89EA-D030D2701FB7}"/>
              </a:ext>
            </a:extLst>
          </p:cNvPr>
          <p:cNvSpPr txBox="1"/>
          <p:nvPr/>
        </p:nvSpPr>
        <p:spPr>
          <a:xfrm>
            <a:off x="1631504" y="1412776"/>
            <a:ext cx="10345479" cy="8079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ES_tradnl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Reducción significativa aportes del Tesoro. Equilibrio en 2020.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ES_tradnl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FFMM S.E. en régimen operativo pleno de la futura sociedad en 2019.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ES_tradnl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Incremento significativo de Ventas.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ES_tradnl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Competitividad (costos, plazos, cumplimiento, indirectos, cobranzas).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ES_tradnl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Liderazgo en productos de Seguridad y Defensa.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ES_tradnl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Cercanía /Interacción con el cliente. Gestión proactiva.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ES_tradnl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Desarrollo de nuevos productos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ES_tradnl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Desarrollo de nuevos clientes.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ES_tradnl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Transparencia</a:t>
            </a:r>
          </a:p>
          <a:p>
            <a:pPr algn="just"/>
            <a:endParaRPr lang="es-ES_tradnl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endParaRPr lang="es-ES_tradnl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s-ES_tradnl" sz="1600" dirty="0"/>
          </a:p>
          <a:p>
            <a:pPr algn="just"/>
            <a:endParaRPr lang="es-ES_tradnl" dirty="0"/>
          </a:p>
          <a:p>
            <a:pPr algn="just"/>
            <a:endParaRPr lang="es-ES_tradnl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s-ES_tradnl" dirty="0"/>
          </a:p>
          <a:p>
            <a:pPr algn="just"/>
            <a:endParaRPr lang="es-ES_tradnl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s-ES_tradn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_tradnl" dirty="0"/>
          </a:p>
          <a:p>
            <a:pPr algn="just"/>
            <a:endParaRPr lang="es-ES_tradnl" dirty="0"/>
          </a:p>
          <a:p>
            <a:pPr algn="just"/>
            <a:endParaRPr lang="es-ES_tradnl" dirty="0"/>
          </a:p>
          <a:p>
            <a:pPr algn="just"/>
            <a:endParaRPr lang="es-ES_tradnl" dirty="0"/>
          </a:p>
          <a:p>
            <a:pPr algn="just"/>
            <a:endParaRPr lang="es-ES_tradnl" dirty="0"/>
          </a:p>
          <a:p>
            <a:pPr algn="just"/>
            <a:endParaRPr lang="es-ES_tradnl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E766BEB-2231-4028-B684-F30A32289F76}"/>
              </a:ext>
            </a:extLst>
          </p:cNvPr>
          <p:cNvSpPr txBox="1"/>
          <p:nvPr/>
        </p:nvSpPr>
        <p:spPr>
          <a:xfrm>
            <a:off x="-560982" y="270058"/>
            <a:ext cx="119147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endParaRPr lang="es-ES_tradnl" sz="3200" b="1" dirty="0">
              <a:solidFill>
                <a:srgbClr val="0070C0"/>
              </a:solidFill>
            </a:endParaRPr>
          </a:p>
          <a:p>
            <a:pPr lvl="1" algn="ctr"/>
            <a:r>
              <a:rPr lang="es-ES_tradnl" sz="3200" b="1" dirty="0">
                <a:solidFill>
                  <a:srgbClr val="0070C0"/>
                </a:solidFill>
              </a:rPr>
              <a:t> Principales lineamientos estratégicos 2019</a:t>
            </a:r>
          </a:p>
          <a:p>
            <a:pPr lvl="1" algn="ctr"/>
            <a:endParaRPr lang="es-AR" sz="3200" b="1" dirty="0">
              <a:solidFill>
                <a:srgbClr val="0070C0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0D0627D-C0FB-4E56-A7D5-4C3615B8E840}"/>
              </a:ext>
            </a:extLst>
          </p:cNvPr>
          <p:cNvSpPr txBox="1"/>
          <p:nvPr/>
        </p:nvSpPr>
        <p:spPr>
          <a:xfrm>
            <a:off x="292971" y="-121426"/>
            <a:ext cx="11606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 algn="ctr"/>
            <a:r>
              <a:rPr lang="es-ES_tradnl" sz="1400" dirty="0">
                <a:latin typeface="Calibri" charset="0"/>
                <a:ea typeface="Calibri" charset="0"/>
                <a:cs typeface="Times New Roman" charset="0"/>
              </a:rPr>
              <a:t> </a:t>
            </a:r>
            <a:r>
              <a:rPr lang="es-ES_tradnl" sz="1100" dirty="0">
                <a:latin typeface="Calibri" charset="0"/>
                <a:ea typeface="Calibri" charset="0"/>
                <a:cs typeface="Times New Roman" charset="0"/>
              </a:rPr>
              <a:t>Material CONFIDENCIAL. Exclusivamente para conocimiento del Ministro de Defensa, </a:t>
            </a:r>
            <a:r>
              <a:rPr lang="es-AR" sz="1100" dirty="0"/>
              <a:t>Secretario de Investigación, Política Industrial y Producción para la Defensa</a:t>
            </a:r>
            <a:r>
              <a:rPr lang="es-ES_tradnl" sz="1100" dirty="0">
                <a:latin typeface="Calibri" charset="0"/>
                <a:ea typeface="Calibri" charset="0"/>
                <a:cs typeface="Times New Roman" charset="0"/>
              </a:rPr>
              <a:t> y colaboradores autorizados por ellos.,,</a:t>
            </a:r>
            <a:endParaRPr lang="es-ES_tradnl" sz="1100" dirty="0"/>
          </a:p>
        </p:txBody>
      </p:sp>
      <p:pic>
        <p:nvPicPr>
          <p:cNvPr id="10" name="Imagen 12" descr="Archivo:DGFM logotipo.jpg">
            <a:extLst>
              <a:ext uri="{FF2B5EF4-FFF2-40B4-BE49-F238E27FC236}">
                <a16:creationId xmlns:a16="http://schemas.microsoft.com/office/drawing/2014/main" id="{3F223851-2D35-4618-B6D1-8FF72EB8CEC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5427" y="844109"/>
            <a:ext cx="952710" cy="8900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49128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26854</TotalTime>
  <Words>645</Words>
  <Application>Microsoft Office PowerPoint</Application>
  <PresentationFormat>Panorámica</PresentationFormat>
  <Paragraphs>200</Paragraphs>
  <Slides>10</Slides>
  <Notes>9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Geneva</vt:lpstr>
      <vt:lpstr>Wingdings</vt:lpstr>
      <vt:lpstr>Tema de Office</vt:lpstr>
      <vt:lpstr>1_Tema de Office</vt:lpstr>
      <vt:lpstr>Worksheet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JAVIERMATERIA</dc:creator>
  <cp:lastModifiedBy>Alejandro Tissera</cp:lastModifiedBy>
  <cp:revision>1438</cp:revision>
  <cp:lastPrinted>2018-06-25T22:37:17Z</cp:lastPrinted>
  <dcterms:created xsi:type="dcterms:W3CDTF">2016-09-11T00:46:47Z</dcterms:created>
  <dcterms:modified xsi:type="dcterms:W3CDTF">2019-01-31T00:51:46Z</dcterms:modified>
</cp:coreProperties>
</file>